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entation.xml" ContentType="application/vnd.openxmlformats-officedocument.presentationml.presentation.main+xml"/>
  <Override PartName="/ppt/diagrams/data4.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34.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Masters/notesMaster1.xml" ContentType="application/vnd.openxmlformats-officedocument.presentationml.notesMaster+xml"/>
  <Override PartName="/ppt/diagrams/drawing2.xml" ContentType="application/vnd.ms-office.drawingml.diagramDrawing+xml"/>
  <Override PartName="/ppt/theme/theme1.xml" ContentType="application/vnd.openxmlformats-officedocument.theme+xml"/>
  <Override PartName="/ppt/diagrams/colors2.xml" ContentType="application/vnd.openxmlformats-officedocument.drawingml.diagramColor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quickStyle2.xml" ContentType="application/vnd.openxmlformats-officedocument.drawingml.diagramStyle+xml"/>
  <Override PartName="/ppt/diagrams/layout2.xml" ContentType="application/vnd.openxmlformats-officedocument.drawingml.diagramLayout+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86" r:id="rId4"/>
  </p:sldMasterIdLst>
  <p:notesMasterIdLst>
    <p:notesMasterId r:id="rId38"/>
  </p:notesMasterIdLst>
  <p:sldIdLst>
    <p:sldId id="278" r:id="rId5"/>
    <p:sldId id="968" r:id="rId6"/>
    <p:sldId id="280" r:id="rId7"/>
    <p:sldId id="258" r:id="rId8"/>
    <p:sldId id="259" r:id="rId9"/>
    <p:sldId id="960" r:id="rId10"/>
    <p:sldId id="962" r:id="rId11"/>
    <p:sldId id="955" r:id="rId12"/>
    <p:sldId id="971" r:id="rId13"/>
    <p:sldId id="967" r:id="rId14"/>
    <p:sldId id="283" r:id="rId15"/>
    <p:sldId id="963" r:id="rId16"/>
    <p:sldId id="262" r:id="rId17"/>
    <p:sldId id="282" r:id="rId18"/>
    <p:sldId id="281" r:id="rId19"/>
    <p:sldId id="284" r:id="rId20"/>
    <p:sldId id="286" r:id="rId21"/>
    <p:sldId id="957" r:id="rId22"/>
    <p:sldId id="956" r:id="rId23"/>
    <p:sldId id="969" r:id="rId24"/>
    <p:sldId id="277" r:id="rId25"/>
    <p:sldId id="264" r:id="rId26"/>
    <p:sldId id="964" r:id="rId27"/>
    <p:sldId id="285" r:id="rId28"/>
    <p:sldId id="942" r:id="rId29"/>
    <p:sldId id="952" r:id="rId30"/>
    <p:sldId id="377" r:id="rId31"/>
    <p:sldId id="267" r:id="rId32"/>
    <p:sldId id="274" r:id="rId33"/>
    <p:sldId id="965" r:id="rId34"/>
    <p:sldId id="279" r:id="rId35"/>
    <p:sldId id="289" r:id="rId36"/>
    <p:sldId id="958" r:id="rId37"/>
  </p:sldIdLst>
  <p:sldSz cx="12192000" cy="6858000"/>
  <p:notesSz cx="7099300" cy="9385300"/>
  <p:embeddedFontLst>
    <p:embeddedFont>
      <p:font typeface="Bahnschrift SemiBold Condensed" panose="020B0502040204020203" pitchFamily="34" charset="0"/>
      <p:bold r:id="rId39"/>
    </p:embeddedFont>
    <p:embeddedFont>
      <p:font typeface="Lato" panose="020F0502020204030203" pitchFamily="34" charset="0"/>
      <p:regular r:id="rId40"/>
      <p:bold r:id="rId41"/>
      <p:italic r:id="rId42"/>
      <p:boldItalic r:id="rId43"/>
    </p:embeddedFont>
    <p:embeddedFont>
      <p:font typeface="Montserrat" panose="00000500000000000000" pitchFamily="2" charset="0"/>
      <p:regular r:id="rId44"/>
      <p:bold r:id="rId45"/>
      <p:italic r:id="rId46"/>
      <p:boldItalic r:id="rId47"/>
    </p:embeddedFont>
    <p:embeddedFont>
      <p:font typeface="Open Sans" panose="020B0606030504020204" pitchFamily="34" charset="0"/>
      <p:regular r:id="rId48"/>
      <p:bold r:id="rId49"/>
      <p:italic r:id="rId50"/>
      <p:boldItalic r:id="rId51"/>
    </p:embeddedFont>
    <p:embeddedFont>
      <p:font typeface="Roboto" panose="02000000000000000000" pitchFamily="2" charset="0"/>
      <p:regular r:id="rId52"/>
      <p:bold r:id="rId53"/>
      <p:italic r:id="rId54"/>
      <p:boldItalic r:id="rId55"/>
    </p:embeddedFont>
    <p:embeddedFont>
      <p:font typeface="source sans pro" panose="020B050303040302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g30JvtlYNit+GIdTbpmnxy9o5h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66809" autoAdjust="0"/>
  </p:normalViewPr>
  <p:slideViewPr>
    <p:cSldViewPr snapToGrid="0">
      <p:cViewPr varScale="1">
        <p:scale>
          <a:sx n="42" d="100"/>
          <a:sy n="42" d="100"/>
        </p:scale>
        <p:origin x="190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heme" Target="theme/theme1.xml"/><Relationship Id="rId68" Type="http://schemas.openxmlformats.org/officeDocument/2006/relationships/customXml" Target="../customXml/item4.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customXml" Target="../customXml/item2.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customXml" Target="../customXml/item3.xml"/><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customschemas.google.com/relationships/presentationmetadata" Target="metadata"/><Relationship Id="rId65"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1.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D82814-3ECF-492F-B3B1-A9496A551840}" type="doc">
      <dgm:prSet loTypeId="urn:microsoft.com/office/officeart/2016/7/layout/HorizontalActionList" loCatId="List" qsTypeId="urn:microsoft.com/office/officeart/2005/8/quickstyle/simple2" qsCatId="simple" csTypeId="urn:microsoft.com/office/officeart/2005/8/colors/colorful5" csCatId="colorful" phldr="1"/>
      <dgm:spPr/>
      <dgm:t>
        <a:bodyPr/>
        <a:lstStyle/>
        <a:p>
          <a:endParaRPr lang="en-US"/>
        </a:p>
      </dgm:t>
    </dgm:pt>
    <dgm:pt modelId="{AA6F23B4-3D2A-42CD-B656-E3CD9A435EB1}">
      <dgm:prSet/>
      <dgm:spPr/>
      <dgm:t>
        <a:bodyPr/>
        <a:lstStyle/>
        <a:p>
          <a:r>
            <a:rPr lang="en-US"/>
            <a:t>Evolve in</a:t>
          </a:r>
        </a:p>
      </dgm:t>
    </dgm:pt>
    <dgm:pt modelId="{54080683-17D3-43EA-BEDA-F84DA56E5435}" type="parTrans" cxnId="{0DFF801A-7C72-4892-AEBA-9F3E7BF18613}">
      <dgm:prSet/>
      <dgm:spPr/>
      <dgm:t>
        <a:bodyPr/>
        <a:lstStyle/>
        <a:p>
          <a:endParaRPr lang="en-US"/>
        </a:p>
      </dgm:t>
    </dgm:pt>
    <dgm:pt modelId="{1B39912A-4E0A-4649-A6BC-385C12EFD343}" type="sibTrans" cxnId="{0DFF801A-7C72-4892-AEBA-9F3E7BF18613}">
      <dgm:prSet/>
      <dgm:spPr/>
      <dgm:t>
        <a:bodyPr/>
        <a:lstStyle/>
        <a:p>
          <a:endParaRPr lang="en-US"/>
        </a:p>
      </dgm:t>
    </dgm:pt>
    <dgm:pt modelId="{F77C3211-F542-45E2-8530-894B501C4E67}">
      <dgm:prSet/>
      <dgm:spPr/>
      <dgm:t>
        <a:bodyPr/>
        <a:lstStyle/>
        <a:p>
          <a:r>
            <a:rPr lang="en-US"/>
            <a:t>To help Nurses evolve in their roles and giving the outlets to grow by:</a:t>
          </a:r>
        </a:p>
      </dgm:t>
    </dgm:pt>
    <dgm:pt modelId="{A347A36E-9857-4D1D-A635-BE89CF6A319B}" type="parTrans" cxnId="{39659FDE-7EE1-44FA-BBAF-F2D0996C803B}">
      <dgm:prSet/>
      <dgm:spPr/>
      <dgm:t>
        <a:bodyPr/>
        <a:lstStyle/>
        <a:p>
          <a:endParaRPr lang="en-US"/>
        </a:p>
      </dgm:t>
    </dgm:pt>
    <dgm:pt modelId="{19ECB4C9-2911-4378-9541-69117FC1FEB2}" type="sibTrans" cxnId="{39659FDE-7EE1-44FA-BBAF-F2D0996C803B}">
      <dgm:prSet/>
      <dgm:spPr/>
      <dgm:t>
        <a:bodyPr/>
        <a:lstStyle/>
        <a:p>
          <a:endParaRPr lang="en-US"/>
        </a:p>
      </dgm:t>
    </dgm:pt>
    <dgm:pt modelId="{752E0CA5-A039-483B-803D-7F2C7D518B17}">
      <dgm:prSet/>
      <dgm:spPr/>
      <dgm:t>
        <a:bodyPr/>
        <a:lstStyle/>
        <a:p>
          <a:r>
            <a:rPr lang="en-US" dirty="0"/>
            <a:t>Strategic vision and direction of the organization; resources; advocacy; creating an environment of experimentation &amp; use of novel approaches; dedicate time for innovators</a:t>
          </a:r>
        </a:p>
      </dgm:t>
    </dgm:pt>
    <dgm:pt modelId="{FDF03753-DF42-40A1-8886-36A581D7285E}" type="parTrans" cxnId="{9BC3FAAC-C963-4728-9AFA-68F8E13D5003}">
      <dgm:prSet/>
      <dgm:spPr/>
      <dgm:t>
        <a:bodyPr/>
        <a:lstStyle/>
        <a:p>
          <a:endParaRPr lang="en-US"/>
        </a:p>
      </dgm:t>
    </dgm:pt>
    <dgm:pt modelId="{35E91660-1EDD-48C1-86F8-16E97E651391}" type="sibTrans" cxnId="{9BC3FAAC-C963-4728-9AFA-68F8E13D5003}">
      <dgm:prSet/>
      <dgm:spPr/>
      <dgm:t>
        <a:bodyPr/>
        <a:lstStyle/>
        <a:p>
          <a:endParaRPr lang="en-US"/>
        </a:p>
      </dgm:t>
    </dgm:pt>
    <dgm:pt modelId="{5B3590AF-F670-4E12-BD99-2A07F4BDF6A0}">
      <dgm:prSet/>
      <dgm:spPr/>
      <dgm:t>
        <a:bodyPr/>
        <a:lstStyle/>
        <a:p>
          <a:r>
            <a:rPr lang="en-US" dirty="0"/>
            <a:t>Use education to empower nurses to creatively problem solve</a:t>
          </a:r>
        </a:p>
      </dgm:t>
    </dgm:pt>
    <dgm:pt modelId="{56E9B090-A236-43B2-B1A6-CDC893DF598E}" type="parTrans" cxnId="{9EA03304-B040-4B81-B1FC-461380EDC467}">
      <dgm:prSet/>
      <dgm:spPr/>
      <dgm:t>
        <a:bodyPr/>
        <a:lstStyle/>
        <a:p>
          <a:endParaRPr lang="en-US"/>
        </a:p>
      </dgm:t>
    </dgm:pt>
    <dgm:pt modelId="{3E7F1BF2-4417-4283-8368-F55A8FACEE1D}" type="sibTrans" cxnId="{9EA03304-B040-4B81-B1FC-461380EDC467}">
      <dgm:prSet/>
      <dgm:spPr/>
      <dgm:t>
        <a:bodyPr/>
        <a:lstStyle/>
        <a:p>
          <a:endParaRPr lang="en-US"/>
        </a:p>
      </dgm:t>
    </dgm:pt>
    <dgm:pt modelId="{961B11A5-1328-4DE8-B40D-599CD5CEFF4B}">
      <dgm:prSet/>
      <dgm:spPr/>
      <dgm:t>
        <a:bodyPr/>
        <a:lstStyle/>
        <a:p>
          <a:r>
            <a:rPr lang="en-US"/>
            <a:t>Process</a:t>
          </a:r>
        </a:p>
      </dgm:t>
    </dgm:pt>
    <dgm:pt modelId="{209A741C-1868-47CD-B835-47D59A7AF151}" type="parTrans" cxnId="{60240341-A60E-4189-9881-35F171089990}">
      <dgm:prSet/>
      <dgm:spPr/>
      <dgm:t>
        <a:bodyPr/>
        <a:lstStyle/>
        <a:p>
          <a:endParaRPr lang="en-US"/>
        </a:p>
      </dgm:t>
    </dgm:pt>
    <dgm:pt modelId="{E4F66EF4-6AA4-4D6A-9611-13385FADB146}" type="sibTrans" cxnId="{60240341-A60E-4189-9881-35F171089990}">
      <dgm:prSet/>
      <dgm:spPr/>
      <dgm:t>
        <a:bodyPr/>
        <a:lstStyle/>
        <a:p>
          <a:endParaRPr lang="en-US"/>
        </a:p>
      </dgm:t>
    </dgm:pt>
    <dgm:pt modelId="{63B83B97-F0A9-4957-B5A1-C5608011C58E}">
      <dgm:prSet/>
      <dgm:spPr/>
      <dgm:t>
        <a:bodyPr/>
        <a:lstStyle/>
        <a:p>
          <a:r>
            <a:rPr lang="en-US" dirty="0"/>
            <a:t>Human-centered design-understand the end users; ideating solutions; prototyping; testing</a:t>
          </a:r>
        </a:p>
      </dgm:t>
    </dgm:pt>
    <dgm:pt modelId="{7E507FC7-CF1A-437F-977A-E0CCE0377C3A}" type="parTrans" cxnId="{173245B7-A3A4-45BE-B411-AF8AFF3B23FF}">
      <dgm:prSet/>
      <dgm:spPr/>
      <dgm:t>
        <a:bodyPr/>
        <a:lstStyle/>
        <a:p>
          <a:endParaRPr lang="en-US"/>
        </a:p>
      </dgm:t>
    </dgm:pt>
    <dgm:pt modelId="{25D460AB-CB76-40AF-A981-82A67E46BCF8}" type="sibTrans" cxnId="{173245B7-A3A4-45BE-B411-AF8AFF3B23FF}">
      <dgm:prSet/>
      <dgm:spPr/>
      <dgm:t>
        <a:bodyPr/>
        <a:lstStyle/>
        <a:p>
          <a:endParaRPr lang="en-US"/>
        </a:p>
      </dgm:t>
    </dgm:pt>
    <dgm:pt modelId="{EF2A2B24-3328-428A-BD25-E7FFF31FC51D}">
      <dgm:prSet/>
      <dgm:spPr/>
      <dgm:t>
        <a:bodyPr/>
        <a:lstStyle/>
        <a:p>
          <a:r>
            <a:rPr lang="en-US"/>
            <a:t>Discover</a:t>
          </a:r>
        </a:p>
      </dgm:t>
    </dgm:pt>
    <dgm:pt modelId="{D7DE28F6-62B8-471B-BD04-BF9FB11ED81C}" type="sibTrans" cxnId="{005422DE-70A6-49BE-A302-FD81EB1FEDAD}">
      <dgm:prSet/>
      <dgm:spPr/>
      <dgm:t>
        <a:bodyPr/>
        <a:lstStyle/>
        <a:p>
          <a:endParaRPr lang="en-US"/>
        </a:p>
      </dgm:t>
    </dgm:pt>
    <dgm:pt modelId="{CC305185-BF40-463F-A0C9-5538BD5D7762}" type="parTrans" cxnId="{005422DE-70A6-49BE-A302-FD81EB1FEDAD}">
      <dgm:prSet/>
      <dgm:spPr/>
      <dgm:t>
        <a:bodyPr/>
        <a:lstStyle/>
        <a:p>
          <a:endParaRPr lang="en-US"/>
        </a:p>
      </dgm:t>
    </dgm:pt>
    <dgm:pt modelId="{ABBAD97F-847A-488B-8CB0-29B1DC7A8595}">
      <dgm:prSet/>
      <dgm:spPr/>
      <dgm:t>
        <a:bodyPr/>
        <a:lstStyle/>
        <a:p>
          <a:r>
            <a:rPr lang="en-US" dirty="0"/>
            <a:t>Knowledge</a:t>
          </a:r>
        </a:p>
      </dgm:t>
    </dgm:pt>
    <dgm:pt modelId="{BC10D5B8-87F4-474A-988B-21F08EFBEFCE}" type="sibTrans" cxnId="{71BC04D0-FC07-44BF-95A0-5F2F948171A5}">
      <dgm:prSet/>
      <dgm:spPr/>
      <dgm:t>
        <a:bodyPr/>
        <a:lstStyle/>
        <a:p>
          <a:endParaRPr lang="en-US"/>
        </a:p>
      </dgm:t>
    </dgm:pt>
    <dgm:pt modelId="{ED0E5F72-E90A-4F74-A0BA-A44AEB11212C}" type="parTrans" cxnId="{71BC04D0-FC07-44BF-95A0-5F2F948171A5}">
      <dgm:prSet/>
      <dgm:spPr/>
      <dgm:t>
        <a:bodyPr/>
        <a:lstStyle/>
        <a:p>
          <a:endParaRPr lang="en-US"/>
        </a:p>
      </dgm:t>
    </dgm:pt>
    <dgm:pt modelId="{3E81AE04-C15D-4D06-827B-1816D1DAE83F}" type="pres">
      <dgm:prSet presAssocID="{54D82814-3ECF-492F-B3B1-A9496A551840}" presName="Name0" presStyleCnt="0">
        <dgm:presLayoutVars>
          <dgm:dir/>
          <dgm:animLvl val="lvl"/>
          <dgm:resizeHandles val="exact"/>
        </dgm:presLayoutVars>
      </dgm:prSet>
      <dgm:spPr/>
    </dgm:pt>
    <dgm:pt modelId="{3042DDBE-41B8-4189-BD7A-D5F47C47772D}" type="pres">
      <dgm:prSet presAssocID="{AA6F23B4-3D2A-42CD-B656-E3CD9A435EB1}" presName="composite" presStyleCnt="0"/>
      <dgm:spPr/>
    </dgm:pt>
    <dgm:pt modelId="{B363D211-8655-45B4-8659-C60C269B5971}" type="pres">
      <dgm:prSet presAssocID="{AA6F23B4-3D2A-42CD-B656-E3CD9A435EB1}" presName="parTx" presStyleLbl="alignNode1" presStyleIdx="0" presStyleCnt="4">
        <dgm:presLayoutVars>
          <dgm:chMax val="0"/>
          <dgm:chPref val="0"/>
        </dgm:presLayoutVars>
      </dgm:prSet>
      <dgm:spPr/>
    </dgm:pt>
    <dgm:pt modelId="{FFAFBB65-58A3-4170-ADBB-E03ADE732714}" type="pres">
      <dgm:prSet presAssocID="{AA6F23B4-3D2A-42CD-B656-E3CD9A435EB1}" presName="desTx" presStyleLbl="alignAccFollowNode1" presStyleIdx="0" presStyleCnt="4">
        <dgm:presLayoutVars/>
      </dgm:prSet>
      <dgm:spPr/>
    </dgm:pt>
    <dgm:pt modelId="{4B510993-DDB1-491F-8FE6-DED9E120FB6C}" type="pres">
      <dgm:prSet presAssocID="{1B39912A-4E0A-4649-A6BC-385C12EFD343}" presName="space" presStyleCnt="0"/>
      <dgm:spPr/>
    </dgm:pt>
    <dgm:pt modelId="{24BBA17C-F971-4F96-98E7-84F7CDA5BF5C}" type="pres">
      <dgm:prSet presAssocID="{ABBAD97F-847A-488B-8CB0-29B1DC7A8595}" presName="composite" presStyleCnt="0"/>
      <dgm:spPr/>
    </dgm:pt>
    <dgm:pt modelId="{F27F1F2C-8E97-4A6A-9494-2EA113FEB1FD}" type="pres">
      <dgm:prSet presAssocID="{ABBAD97F-847A-488B-8CB0-29B1DC7A8595}" presName="parTx" presStyleLbl="alignNode1" presStyleIdx="1" presStyleCnt="4">
        <dgm:presLayoutVars>
          <dgm:chMax val="0"/>
          <dgm:chPref val="0"/>
        </dgm:presLayoutVars>
      </dgm:prSet>
      <dgm:spPr/>
    </dgm:pt>
    <dgm:pt modelId="{28B33C84-4319-4C80-BDE1-C9EF0A3FC62D}" type="pres">
      <dgm:prSet presAssocID="{ABBAD97F-847A-488B-8CB0-29B1DC7A8595}" presName="desTx" presStyleLbl="alignAccFollowNode1" presStyleIdx="1" presStyleCnt="4">
        <dgm:presLayoutVars/>
      </dgm:prSet>
      <dgm:spPr/>
    </dgm:pt>
    <dgm:pt modelId="{57719266-F7D2-4D42-B4B1-5C23A7CC3862}" type="pres">
      <dgm:prSet presAssocID="{BC10D5B8-87F4-474A-988B-21F08EFBEFCE}" presName="space" presStyleCnt="0"/>
      <dgm:spPr/>
    </dgm:pt>
    <dgm:pt modelId="{0525413D-8549-4F9A-9DCD-4F73237430AA}" type="pres">
      <dgm:prSet presAssocID="{EF2A2B24-3328-428A-BD25-E7FFF31FC51D}" presName="composite" presStyleCnt="0"/>
      <dgm:spPr/>
    </dgm:pt>
    <dgm:pt modelId="{980A0BFD-9375-45D1-B8BD-A8EE66ED27B4}" type="pres">
      <dgm:prSet presAssocID="{EF2A2B24-3328-428A-BD25-E7FFF31FC51D}" presName="parTx" presStyleLbl="alignNode1" presStyleIdx="2" presStyleCnt="4">
        <dgm:presLayoutVars>
          <dgm:chMax val="0"/>
          <dgm:chPref val="0"/>
        </dgm:presLayoutVars>
      </dgm:prSet>
      <dgm:spPr/>
    </dgm:pt>
    <dgm:pt modelId="{E2FA8BD9-6AEC-455C-9A59-619F4234AD16}" type="pres">
      <dgm:prSet presAssocID="{EF2A2B24-3328-428A-BD25-E7FFF31FC51D}" presName="desTx" presStyleLbl="alignAccFollowNode1" presStyleIdx="2" presStyleCnt="4">
        <dgm:presLayoutVars/>
      </dgm:prSet>
      <dgm:spPr/>
    </dgm:pt>
    <dgm:pt modelId="{2BA69111-F509-440E-8708-588EF818DE64}" type="pres">
      <dgm:prSet presAssocID="{D7DE28F6-62B8-471B-BD04-BF9FB11ED81C}" presName="space" presStyleCnt="0"/>
      <dgm:spPr/>
    </dgm:pt>
    <dgm:pt modelId="{FEC7F13B-B9AA-4C10-8414-70429733D986}" type="pres">
      <dgm:prSet presAssocID="{961B11A5-1328-4DE8-B40D-599CD5CEFF4B}" presName="composite" presStyleCnt="0"/>
      <dgm:spPr/>
    </dgm:pt>
    <dgm:pt modelId="{733F67AD-F934-42BA-8C1D-713F67547E8E}" type="pres">
      <dgm:prSet presAssocID="{961B11A5-1328-4DE8-B40D-599CD5CEFF4B}" presName="parTx" presStyleLbl="alignNode1" presStyleIdx="3" presStyleCnt="4">
        <dgm:presLayoutVars>
          <dgm:chMax val="0"/>
          <dgm:chPref val="0"/>
        </dgm:presLayoutVars>
      </dgm:prSet>
      <dgm:spPr/>
    </dgm:pt>
    <dgm:pt modelId="{41783D07-8D03-4025-92A0-FDB72B34EC9E}" type="pres">
      <dgm:prSet presAssocID="{961B11A5-1328-4DE8-B40D-599CD5CEFF4B}" presName="desTx" presStyleLbl="alignAccFollowNode1" presStyleIdx="3" presStyleCnt="4">
        <dgm:presLayoutVars/>
      </dgm:prSet>
      <dgm:spPr/>
    </dgm:pt>
  </dgm:ptLst>
  <dgm:cxnLst>
    <dgm:cxn modelId="{9EA03304-B040-4B81-B1FC-461380EDC467}" srcId="{EF2A2B24-3328-428A-BD25-E7FFF31FC51D}" destId="{5B3590AF-F670-4E12-BD99-2A07F4BDF6A0}" srcOrd="0" destOrd="0" parTransId="{56E9B090-A236-43B2-B1A6-CDC893DF598E}" sibTransId="{3E7F1BF2-4417-4283-8368-F55A8FACEE1D}"/>
    <dgm:cxn modelId="{DDC4E30C-64CF-48FE-920A-E1F5DC84C2C5}" type="presOf" srcId="{AA6F23B4-3D2A-42CD-B656-E3CD9A435EB1}" destId="{B363D211-8655-45B4-8659-C60C269B5971}" srcOrd="0" destOrd="0" presId="urn:microsoft.com/office/officeart/2016/7/layout/HorizontalActionList"/>
    <dgm:cxn modelId="{E47A2515-7EB5-40A8-8E76-59F23C93CBAF}" type="presOf" srcId="{961B11A5-1328-4DE8-B40D-599CD5CEFF4B}" destId="{733F67AD-F934-42BA-8C1D-713F67547E8E}" srcOrd="0" destOrd="0" presId="urn:microsoft.com/office/officeart/2016/7/layout/HorizontalActionList"/>
    <dgm:cxn modelId="{B362D118-CA95-4629-ABAB-A7BB30348490}" type="presOf" srcId="{F77C3211-F542-45E2-8530-894B501C4E67}" destId="{FFAFBB65-58A3-4170-ADBB-E03ADE732714}" srcOrd="0" destOrd="0" presId="urn:microsoft.com/office/officeart/2016/7/layout/HorizontalActionList"/>
    <dgm:cxn modelId="{0DFF801A-7C72-4892-AEBA-9F3E7BF18613}" srcId="{54D82814-3ECF-492F-B3B1-A9496A551840}" destId="{AA6F23B4-3D2A-42CD-B656-E3CD9A435EB1}" srcOrd="0" destOrd="0" parTransId="{54080683-17D3-43EA-BEDA-F84DA56E5435}" sibTransId="{1B39912A-4E0A-4649-A6BC-385C12EFD343}"/>
    <dgm:cxn modelId="{C2C3FD5B-AEAC-49F6-9677-CF54D75CF080}" type="presOf" srcId="{54D82814-3ECF-492F-B3B1-A9496A551840}" destId="{3E81AE04-C15D-4D06-827B-1816D1DAE83F}" srcOrd="0" destOrd="0" presId="urn:microsoft.com/office/officeart/2016/7/layout/HorizontalActionList"/>
    <dgm:cxn modelId="{60240341-A60E-4189-9881-35F171089990}" srcId="{54D82814-3ECF-492F-B3B1-A9496A551840}" destId="{961B11A5-1328-4DE8-B40D-599CD5CEFF4B}" srcOrd="3" destOrd="0" parTransId="{209A741C-1868-47CD-B835-47D59A7AF151}" sibTransId="{E4F66EF4-6AA4-4D6A-9611-13385FADB146}"/>
    <dgm:cxn modelId="{4713EB50-E6CD-42E5-8CB1-6ECFAC17E21A}" type="presOf" srcId="{ABBAD97F-847A-488B-8CB0-29B1DC7A8595}" destId="{F27F1F2C-8E97-4A6A-9494-2EA113FEB1FD}" srcOrd="0" destOrd="0" presId="urn:microsoft.com/office/officeart/2016/7/layout/HorizontalActionList"/>
    <dgm:cxn modelId="{857EE29B-8990-4259-9CBB-E11D5F237537}" type="presOf" srcId="{752E0CA5-A039-483B-803D-7F2C7D518B17}" destId="{28B33C84-4319-4C80-BDE1-C9EF0A3FC62D}" srcOrd="0" destOrd="0" presId="urn:microsoft.com/office/officeart/2016/7/layout/HorizontalActionList"/>
    <dgm:cxn modelId="{9BC3FAAC-C963-4728-9AFA-68F8E13D5003}" srcId="{ABBAD97F-847A-488B-8CB0-29B1DC7A8595}" destId="{752E0CA5-A039-483B-803D-7F2C7D518B17}" srcOrd="0" destOrd="0" parTransId="{FDF03753-DF42-40A1-8886-36A581D7285E}" sibTransId="{35E91660-1EDD-48C1-86F8-16E97E651391}"/>
    <dgm:cxn modelId="{F47002B6-1B3E-4EEB-B01B-B20210C5DE79}" type="presOf" srcId="{63B83B97-F0A9-4957-B5A1-C5608011C58E}" destId="{41783D07-8D03-4025-92A0-FDB72B34EC9E}" srcOrd="0" destOrd="0" presId="urn:microsoft.com/office/officeart/2016/7/layout/HorizontalActionList"/>
    <dgm:cxn modelId="{C800DDB6-F8EB-442A-9990-EF6DE54429EE}" type="presOf" srcId="{5B3590AF-F670-4E12-BD99-2A07F4BDF6A0}" destId="{E2FA8BD9-6AEC-455C-9A59-619F4234AD16}" srcOrd="0" destOrd="0" presId="urn:microsoft.com/office/officeart/2016/7/layout/HorizontalActionList"/>
    <dgm:cxn modelId="{173245B7-A3A4-45BE-B411-AF8AFF3B23FF}" srcId="{961B11A5-1328-4DE8-B40D-599CD5CEFF4B}" destId="{63B83B97-F0A9-4957-B5A1-C5608011C58E}" srcOrd="0" destOrd="0" parTransId="{7E507FC7-CF1A-437F-977A-E0CCE0377C3A}" sibTransId="{25D460AB-CB76-40AF-A981-82A67E46BCF8}"/>
    <dgm:cxn modelId="{71BC04D0-FC07-44BF-95A0-5F2F948171A5}" srcId="{54D82814-3ECF-492F-B3B1-A9496A551840}" destId="{ABBAD97F-847A-488B-8CB0-29B1DC7A8595}" srcOrd="1" destOrd="0" parTransId="{ED0E5F72-E90A-4F74-A0BA-A44AEB11212C}" sibTransId="{BC10D5B8-87F4-474A-988B-21F08EFBEFCE}"/>
    <dgm:cxn modelId="{005422DE-70A6-49BE-A302-FD81EB1FEDAD}" srcId="{54D82814-3ECF-492F-B3B1-A9496A551840}" destId="{EF2A2B24-3328-428A-BD25-E7FFF31FC51D}" srcOrd="2" destOrd="0" parTransId="{CC305185-BF40-463F-A0C9-5538BD5D7762}" sibTransId="{D7DE28F6-62B8-471B-BD04-BF9FB11ED81C}"/>
    <dgm:cxn modelId="{39659FDE-7EE1-44FA-BBAF-F2D0996C803B}" srcId="{AA6F23B4-3D2A-42CD-B656-E3CD9A435EB1}" destId="{F77C3211-F542-45E2-8530-894B501C4E67}" srcOrd="0" destOrd="0" parTransId="{A347A36E-9857-4D1D-A635-BE89CF6A319B}" sibTransId="{19ECB4C9-2911-4378-9541-69117FC1FEB2}"/>
    <dgm:cxn modelId="{2D933AE1-8F39-4F4C-BBB4-A1B7C337866F}" type="presOf" srcId="{EF2A2B24-3328-428A-BD25-E7FFF31FC51D}" destId="{980A0BFD-9375-45D1-B8BD-A8EE66ED27B4}" srcOrd="0" destOrd="0" presId="urn:microsoft.com/office/officeart/2016/7/layout/HorizontalActionList"/>
    <dgm:cxn modelId="{27C051C6-1692-484B-9C7E-9665D9BC61E6}" type="presParOf" srcId="{3E81AE04-C15D-4D06-827B-1816D1DAE83F}" destId="{3042DDBE-41B8-4189-BD7A-D5F47C47772D}" srcOrd="0" destOrd="0" presId="urn:microsoft.com/office/officeart/2016/7/layout/HorizontalActionList"/>
    <dgm:cxn modelId="{BEBA1A85-A714-4410-B600-4FCADD8A75D0}" type="presParOf" srcId="{3042DDBE-41B8-4189-BD7A-D5F47C47772D}" destId="{B363D211-8655-45B4-8659-C60C269B5971}" srcOrd="0" destOrd="0" presId="urn:microsoft.com/office/officeart/2016/7/layout/HorizontalActionList"/>
    <dgm:cxn modelId="{5D0F975C-6B2C-4281-B1C9-3A87A794FEAE}" type="presParOf" srcId="{3042DDBE-41B8-4189-BD7A-D5F47C47772D}" destId="{FFAFBB65-58A3-4170-ADBB-E03ADE732714}" srcOrd="1" destOrd="0" presId="urn:microsoft.com/office/officeart/2016/7/layout/HorizontalActionList"/>
    <dgm:cxn modelId="{4B0EA37B-505B-4664-87A8-E6FF94E2364D}" type="presParOf" srcId="{3E81AE04-C15D-4D06-827B-1816D1DAE83F}" destId="{4B510993-DDB1-491F-8FE6-DED9E120FB6C}" srcOrd="1" destOrd="0" presId="urn:microsoft.com/office/officeart/2016/7/layout/HorizontalActionList"/>
    <dgm:cxn modelId="{6E573358-859D-4A7D-A6CA-24F6538602C9}" type="presParOf" srcId="{3E81AE04-C15D-4D06-827B-1816D1DAE83F}" destId="{24BBA17C-F971-4F96-98E7-84F7CDA5BF5C}" srcOrd="2" destOrd="0" presId="urn:microsoft.com/office/officeart/2016/7/layout/HorizontalActionList"/>
    <dgm:cxn modelId="{0FAF7B0A-C358-4CB5-85A5-2C2BEC3DD538}" type="presParOf" srcId="{24BBA17C-F971-4F96-98E7-84F7CDA5BF5C}" destId="{F27F1F2C-8E97-4A6A-9494-2EA113FEB1FD}" srcOrd="0" destOrd="0" presId="urn:microsoft.com/office/officeart/2016/7/layout/HorizontalActionList"/>
    <dgm:cxn modelId="{7BDDE8D8-CA06-4B07-8535-B7E6CF9FE6EB}" type="presParOf" srcId="{24BBA17C-F971-4F96-98E7-84F7CDA5BF5C}" destId="{28B33C84-4319-4C80-BDE1-C9EF0A3FC62D}" srcOrd="1" destOrd="0" presId="urn:microsoft.com/office/officeart/2016/7/layout/HorizontalActionList"/>
    <dgm:cxn modelId="{26A81C65-B4B6-41B7-90F2-C110C004CC6F}" type="presParOf" srcId="{3E81AE04-C15D-4D06-827B-1816D1DAE83F}" destId="{57719266-F7D2-4D42-B4B1-5C23A7CC3862}" srcOrd="3" destOrd="0" presId="urn:microsoft.com/office/officeart/2016/7/layout/HorizontalActionList"/>
    <dgm:cxn modelId="{7E44F385-7C1A-4A0D-9E4D-E5BF38622D80}" type="presParOf" srcId="{3E81AE04-C15D-4D06-827B-1816D1DAE83F}" destId="{0525413D-8549-4F9A-9DCD-4F73237430AA}" srcOrd="4" destOrd="0" presId="urn:microsoft.com/office/officeart/2016/7/layout/HorizontalActionList"/>
    <dgm:cxn modelId="{F620A521-9FBF-496E-8E60-9A055A203CBE}" type="presParOf" srcId="{0525413D-8549-4F9A-9DCD-4F73237430AA}" destId="{980A0BFD-9375-45D1-B8BD-A8EE66ED27B4}" srcOrd="0" destOrd="0" presId="urn:microsoft.com/office/officeart/2016/7/layout/HorizontalActionList"/>
    <dgm:cxn modelId="{2176978C-ACCE-44F7-8ECA-F583F011227F}" type="presParOf" srcId="{0525413D-8549-4F9A-9DCD-4F73237430AA}" destId="{E2FA8BD9-6AEC-455C-9A59-619F4234AD16}" srcOrd="1" destOrd="0" presId="urn:microsoft.com/office/officeart/2016/7/layout/HorizontalActionList"/>
    <dgm:cxn modelId="{294D3744-8F56-4101-A834-9734F81DAC1C}" type="presParOf" srcId="{3E81AE04-C15D-4D06-827B-1816D1DAE83F}" destId="{2BA69111-F509-440E-8708-588EF818DE64}" srcOrd="5" destOrd="0" presId="urn:microsoft.com/office/officeart/2016/7/layout/HorizontalActionList"/>
    <dgm:cxn modelId="{01A4F3D8-7F1B-442A-9CA0-6CB5E2E9C7F4}" type="presParOf" srcId="{3E81AE04-C15D-4D06-827B-1816D1DAE83F}" destId="{FEC7F13B-B9AA-4C10-8414-70429733D986}" srcOrd="6" destOrd="0" presId="urn:microsoft.com/office/officeart/2016/7/layout/HorizontalActionList"/>
    <dgm:cxn modelId="{B242F2E8-E33A-4FF8-B803-C6E4C38F8C7D}" type="presParOf" srcId="{FEC7F13B-B9AA-4C10-8414-70429733D986}" destId="{733F67AD-F934-42BA-8C1D-713F67547E8E}" srcOrd="0" destOrd="0" presId="urn:microsoft.com/office/officeart/2016/7/layout/HorizontalActionList"/>
    <dgm:cxn modelId="{9B698249-D0CE-40C7-98BA-6A3BD448CA79}" type="presParOf" srcId="{FEC7F13B-B9AA-4C10-8414-70429733D986}" destId="{41783D07-8D03-4025-92A0-FDB72B34EC9E}" srcOrd="1" destOrd="0" presId="urn:microsoft.com/office/officeart/2016/7/layout/Horizontal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982102-324E-493B-ACDE-7EB36C0A0BD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F4DF78F1-D27D-4F57-B9D9-641489CB866E}">
      <dgm:prSet phldrT="[Text]"/>
      <dgm:spPr/>
      <dgm:t>
        <a:bodyPr/>
        <a:lstStyle/>
        <a:p>
          <a:r>
            <a:rPr lang="en-US" dirty="0"/>
            <a:t>Environmental Sustainability</a:t>
          </a:r>
        </a:p>
      </dgm:t>
    </dgm:pt>
    <dgm:pt modelId="{572703BD-408C-4678-A4F5-A7B5EED9846B}" type="parTrans" cxnId="{E977214A-1473-4EC3-A816-250EDA816F77}">
      <dgm:prSet/>
      <dgm:spPr/>
      <dgm:t>
        <a:bodyPr/>
        <a:lstStyle/>
        <a:p>
          <a:endParaRPr lang="en-US"/>
        </a:p>
      </dgm:t>
    </dgm:pt>
    <dgm:pt modelId="{19ADE1A3-A301-4E41-9440-FD61D938BE46}" type="sibTrans" cxnId="{E977214A-1473-4EC3-A816-250EDA816F77}">
      <dgm:prSet/>
      <dgm:spPr/>
      <dgm:t>
        <a:bodyPr/>
        <a:lstStyle/>
        <a:p>
          <a:endParaRPr lang="en-US"/>
        </a:p>
      </dgm:t>
    </dgm:pt>
    <dgm:pt modelId="{ABD8BFD9-7567-4AB6-B09E-7CC851ADF723}">
      <dgm:prSet phldrT="[Text]"/>
      <dgm:spPr/>
      <dgm:t>
        <a:bodyPr/>
        <a:lstStyle/>
        <a:p>
          <a:r>
            <a:rPr lang="en-US" dirty="0"/>
            <a:t>Model to Predict Healthcare Utilization After Disasters</a:t>
          </a:r>
        </a:p>
      </dgm:t>
    </dgm:pt>
    <dgm:pt modelId="{5333AEB0-53A1-49F2-8021-A679CB8716EB}" type="parTrans" cxnId="{4871A234-35B0-4126-8864-ECC032C514EF}">
      <dgm:prSet/>
      <dgm:spPr/>
      <dgm:t>
        <a:bodyPr/>
        <a:lstStyle/>
        <a:p>
          <a:endParaRPr lang="en-US"/>
        </a:p>
      </dgm:t>
    </dgm:pt>
    <dgm:pt modelId="{010A2435-20AA-44CD-97F0-63E93CF8377B}" type="sibTrans" cxnId="{4871A234-35B0-4126-8864-ECC032C514EF}">
      <dgm:prSet/>
      <dgm:spPr/>
      <dgm:t>
        <a:bodyPr/>
        <a:lstStyle/>
        <a:p>
          <a:endParaRPr lang="en-US"/>
        </a:p>
      </dgm:t>
    </dgm:pt>
    <dgm:pt modelId="{A887B9C4-7F92-407D-94DC-FC4A50C9A3A4}">
      <dgm:prSet phldrT="[Text]"/>
      <dgm:spPr/>
      <dgm:t>
        <a:bodyPr/>
        <a:lstStyle/>
        <a:p>
          <a:r>
            <a:rPr lang="en-US" dirty="0"/>
            <a:t>Trauma-Informed Care</a:t>
          </a:r>
        </a:p>
      </dgm:t>
    </dgm:pt>
    <dgm:pt modelId="{B4CF64D8-5A27-4B26-AEF2-00F5D786B250}" type="parTrans" cxnId="{E8E9561C-413D-42B7-8486-FB12224D30D4}">
      <dgm:prSet/>
      <dgm:spPr/>
      <dgm:t>
        <a:bodyPr/>
        <a:lstStyle/>
        <a:p>
          <a:endParaRPr lang="en-US"/>
        </a:p>
      </dgm:t>
    </dgm:pt>
    <dgm:pt modelId="{C27214A5-C472-4E4E-96F1-8247DCC50CB5}" type="sibTrans" cxnId="{E8E9561C-413D-42B7-8486-FB12224D30D4}">
      <dgm:prSet/>
      <dgm:spPr/>
      <dgm:t>
        <a:bodyPr/>
        <a:lstStyle/>
        <a:p>
          <a:endParaRPr lang="en-US"/>
        </a:p>
      </dgm:t>
    </dgm:pt>
    <dgm:pt modelId="{C37A9443-6D0D-4FDD-B135-695C33FE8D11}">
      <dgm:prSet/>
      <dgm:spPr/>
      <dgm:t>
        <a:bodyPr/>
        <a:lstStyle/>
        <a:p>
          <a:r>
            <a:rPr lang="en-US" dirty="0"/>
            <a:t>Patient Education on Trach Care</a:t>
          </a:r>
        </a:p>
      </dgm:t>
    </dgm:pt>
    <dgm:pt modelId="{F0811DED-C99B-4910-AFDF-C9C3ECF975C2}" type="parTrans" cxnId="{B1BACAEA-9726-4F1E-A5F1-918FF776D11D}">
      <dgm:prSet/>
      <dgm:spPr/>
      <dgm:t>
        <a:bodyPr/>
        <a:lstStyle/>
        <a:p>
          <a:endParaRPr lang="en-US"/>
        </a:p>
      </dgm:t>
    </dgm:pt>
    <dgm:pt modelId="{7C92F969-A729-4126-B671-9111C6FB26CB}" type="sibTrans" cxnId="{B1BACAEA-9726-4F1E-A5F1-918FF776D11D}">
      <dgm:prSet/>
      <dgm:spPr/>
      <dgm:t>
        <a:bodyPr/>
        <a:lstStyle/>
        <a:p>
          <a:endParaRPr lang="en-US"/>
        </a:p>
      </dgm:t>
    </dgm:pt>
    <dgm:pt modelId="{B2B117B0-B4EF-4C74-8B72-BC91FF738112}">
      <dgm:prSet/>
      <dgm:spPr/>
      <dgm:t>
        <a:bodyPr/>
        <a:lstStyle/>
        <a:p>
          <a:r>
            <a:rPr lang="en-US" dirty="0"/>
            <a:t>Naloxone Training for Law Enforcement Officers  &amp; Community Laypersons</a:t>
          </a:r>
        </a:p>
      </dgm:t>
    </dgm:pt>
    <dgm:pt modelId="{DF3EEAE4-EB10-4DD0-A7BA-543669594604}" type="parTrans" cxnId="{A4148F9F-653A-4493-AC8A-F603C34662E1}">
      <dgm:prSet/>
      <dgm:spPr/>
      <dgm:t>
        <a:bodyPr/>
        <a:lstStyle/>
        <a:p>
          <a:endParaRPr lang="en-US"/>
        </a:p>
      </dgm:t>
    </dgm:pt>
    <dgm:pt modelId="{F9D6593B-3D69-4283-BC79-A5D613D599CC}" type="sibTrans" cxnId="{A4148F9F-653A-4493-AC8A-F603C34662E1}">
      <dgm:prSet/>
      <dgm:spPr/>
      <dgm:t>
        <a:bodyPr/>
        <a:lstStyle/>
        <a:p>
          <a:endParaRPr lang="en-US"/>
        </a:p>
      </dgm:t>
    </dgm:pt>
    <dgm:pt modelId="{D05D2E72-1077-4C8A-BEB1-8B822F77330E}">
      <dgm:prSet/>
      <dgm:spPr/>
      <dgm:t>
        <a:bodyPr/>
        <a:lstStyle/>
        <a:p>
          <a:r>
            <a:rPr lang="en-US" dirty="0"/>
            <a:t>Diabetes Prevention</a:t>
          </a:r>
        </a:p>
      </dgm:t>
    </dgm:pt>
    <dgm:pt modelId="{7B814924-C6DD-413D-B6C8-8A0CF1E7A9BA}" type="parTrans" cxnId="{2FCF0F69-B939-425C-98B2-E5B8041702AA}">
      <dgm:prSet/>
      <dgm:spPr/>
      <dgm:t>
        <a:bodyPr/>
        <a:lstStyle/>
        <a:p>
          <a:endParaRPr lang="en-US"/>
        </a:p>
      </dgm:t>
    </dgm:pt>
    <dgm:pt modelId="{07619D59-B16A-4D5B-835F-AC2C57DE1D41}" type="sibTrans" cxnId="{2FCF0F69-B939-425C-98B2-E5B8041702AA}">
      <dgm:prSet/>
      <dgm:spPr/>
      <dgm:t>
        <a:bodyPr/>
        <a:lstStyle/>
        <a:p>
          <a:endParaRPr lang="en-US"/>
        </a:p>
      </dgm:t>
    </dgm:pt>
    <dgm:pt modelId="{6DFD2A72-546D-41D0-8209-17E1534D0FB8}">
      <dgm:prSet/>
      <dgm:spPr/>
      <dgm:t>
        <a:bodyPr/>
        <a:lstStyle/>
        <a:p>
          <a:r>
            <a:rPr lang="en-US" dirty="0"/>
            <a:t>Blood</a:t>
          </a:r>
          <a:r>
            <a:rPr lang="en-US" baseline="0" dirty="0"/>
            <a:t> Pressure Self-Management among African American Women</a:t>
          </a:r>
          <a:endParaRPr lang="en-US" dirty="0"/>
        </a:p>
      </dgm:t>
    </dgm:pt>
    <dgm:pt modelId="{05A9A952-2D13-49B4-B8B6-BF4CFA35A242}" type="parTrans" cxnId="{2A19AA5B-9F50-4B2F-A567-AB6004A31D4A}">
      <dgm:prSet/>
      <dgm:spPr/>
      <dgm:t>
        <a:bodyPr/>
        <a:lstStyle/>
        <a:p>
          <a:endParaRPr lang="en-US"/>
        </a:p>
      </dgm:t>
    </dgm:pt>
    <dgm:pt modelId="{37053E10-D46A-4D9E-9E1E-BC7146CA360A}" type="sibTrans" cxnId="{2A19AA5B-9F50-4B2F-A567-AB6004A31D4A}">
      <dgm:prSet/>
      <dgm:spPr/>
      <dgm:t>
        <a:bodyPr/>
        <a:lstStyle/>
        <a:p>
          <a:endParaRPr lang="en-US"/>
        </a:p>
      </dgm:t>
    </dgm:pt>
    <dgm:pt modelId="{17724E28-582B-4F94-A129-9966121B0768}">
      <dgm:prSet phldrT="[Text]"/>
      <dgm:spPr/>
      <dgm:t>
        <a:bodyPr/>
        <a:lstStyle/>
        <a:p>
          <a:r>
            <a:rPr lang="en-US" dirty="0"/>
            <a:t>Mental</a:t>
          </a:r>
          <a:r>
            <a:rPr lang="en-US" baseline="0" dirty="0"/>
            <a:t> Health Screening of College Students</a:t>
          </a:r>
          <a:endParaRPr lang="en-US" dirty="0"/>
        </a:p>
      </dgm:t>
    </dgm:pt>
    <dgm:pt modelId="{14AB7FFB-505A-40AD-AF48-00CE5EF01ECD}" type="parTrans" cxnId="{DF1ADDB3-7C3F-46B3-806D-A1AC7C898256}">
      <dgm:prSet/>
      <dgm:spPr/>
      <dgm:t>
        <a:bodyPr/>
        <a:lstStyle/>
        <a:p>
          <a:endParaRPr lang="en-US"/>
        </a:p>
      </dgm:t>
    </dgm:pt>
    <dgm:pt modelId="{E3811664-8389-40DC-AA55-3738BDA8C1E3}" type="sibTrans" cxnId="{DF1ADDB3-7C3F-46B3-806D-A1AC7C898256}">
      <dgm:prSet/>
      <dgm:spPr/>
      <dgm:t>
        <a:bodyPr/>
        <a:lstStyle/>
        <a:p>
          <a:endParaRPr lang="en-US"/>
        </a:p>
      </dgm:t>
    </dgm:pt>
    <dgm:pt modelId="{16E1C93E-225A-45DC-9317-3AAE84DCC98B}" type="pres">
      <dgm:prSet presAssocID="{22982102-324E-493B-ACDE-7EB36C0A0BDC}" presName="Name0" presStyleCnt="0">
        <dgm:presLayoutVars>
          <dgm:dir/>
          <dgm:resizeHandles val="exact"/>
        </dgm:presLayoutVars>
      </dgm:prSet>
      <dgm:spPr/>
    </dgm:pt>
    <dgm:pt modelId="{D64A0330-BE55-4CEE-AEF6-48F876F59C77}" type="pres">
      <dgm:prSet presAssocID="{F4DF78F1-D27D-4F57-B9D9-641489CB866E}" presName="node" presStyleLbl="node1" presStyleIdx="0" presStyleCnt="8">
        <dgm:presLayoutVars>
          <dgm:bulletEnabled val="1"/>
        </dgm:presLayoutVars>
      </dgm:prSet>
      <dgm:spPr/>
    </dgm:pt>
    <dgm:pt modelId="{8D7542D8-9B5B-4ED8-B53C-D43E1EBB0A7C}" type="pres">
      <dgm:prSet presAssocID="{19ADE1A3-A301-4E41-9440-FD61D938BE46}" presName="sibTrans" presStyleLbl="sibTrans2D1" presStyleIdx="0" presStyleCnt="7"/>
      <dgm:spPr/>
    </dgm:pt>
    <dgm:pt modelId="{C7099D06-4811-4365-B42E-D39752D9EB1A}" type="pres">
      <dgm:prSet presAssocID="{19ADE1A3-A301-4E41-9440-FD61D938BE46}" presName="connectorText" presStyleLbl="sibTrans2D1" presStyleIdx="0" presStyleCnt="7"/>
      <dgm:spPr/>
    </dgm:pt>
    <dgm:pt modelId="{D918612A-FB52-4036-9424-C79E99E25E90}" type="pres">
      <dgm:prSet presAssocID="{ABD8BFD9-7567-4AB6-B09E-7CC851ADF723}" presName="node" presStyleLbl="node1" presStyleIdx="1" presStyleCnt="8">
        <dgm:presLayoutVars>
          <dgm:bulletEnabled val="1"/>
        </dgm:presLayoutVars>
      </dgm:prSet>
      <dgm:spPr/>
    </dgm:pt>
    <dgm:pt modelId="{A89476F1-DB0D-4AE8-8DCB-8E70D5ED4B71}" type="pres">
      <dgm:prSet presAssocID="{010A2435-20AA-44CD-97F0-63E93CF8377B}" presName="sibTrans" presStyleLbl="sibTrans2D1" presStyleIdx="1" presStyleCnt="7"/>
      <dgm:spPr/>
    </dgm:pt>
    <dgm:pt modelId="{A9450571-9528-446B-80FD-16805FBBBCB4}" type="pres">
      <dgm:prSet presAssocID="{010A2435-20AA-44CD-97F0-63E93CF8377B}" presName="connectorText" presStyleLbl="sibTrans2D1" presStyleIdx="1" presStyleCnt="7"/>
      <dgm:spPr/>
    </dgm:pt>
    <dgm:pt modelId="{984F48A3-0C51-41E9-AC90-2A21F18CF106}" type="pres">
      <dgm:prSet presAssocID="{A887B9C4-7F92-407D-94DC-FC4A50C9A3A4}" presName="node" presStyleLbl="node1" presStyleIdx="2" presStyleCnt="8">
        <dgm:presLayoutVars>
          <dgm:bulletEnabled val="1"/>
        </dgm:presLayoutVars>
      </dgm:prSet>
      <dgm:spPr/>
    </dgm:pt>
    <dgm:pt modelId="{0C70C6DC-FCAA-47AB-8334-1B6223989E8E}" type="pres">
      <dgm:prSet presAssocID="{C27214A5-C472-4E4E-96F1-8247DCC50CB5}" presName="sibTrans" presStyleLbl="sibTrans2D1" presStyleIdx="2" presStyleCnt="7"/>
      <dgm:spPr/>
    </dgm:pt>
    <dgm:pt modelId="{6D89396F-C8EA-45D4-B05F-B6178D3346A4}" type="pres">
      <dgm:prSet presAssocID="{C27214A5-C472-4E4E-96F1-8247DCC50CB5}" presName="connectorText" presStyleLbl="sibTrans2D1" presStyleIdx="2" presStyleCnt="7"/>
      <dgm:spPr/>
    </dgm:pt>
    <dgm:pt modelId="{A2D7A4D5-22C8-443B-B8D8-094E533A0A8C}" type="pres">
      <dgm:prSet presAssocID="{C37A9443-6D0D-4FDD-B135-695C33FE8D11}" presName="node" presStyleLbl="node1" presStyleIdx="3" presStyleCnt="8">
        <dgm:presLayoutVars>
          <dgm:bulletEnabled val="1"/>
        </dgm:presLayoutVars>
      </dgm:prSet>
      <dgm:spPr/>
    </dgm:pt>
    <dgm:pt modelId="{DD0E27DE-3E85-47CB-90E1-B0EF8EB9B408}" type="pres">
      <dgm:prSet presAssocID="{7C92F969-A729-4126-B671-9111C6FB26CB}" presName="sibTrans" presStyleLbl="sibTrans2D1" presStyleIdx="3" presStyleCnt="7"/>
      <dgm:spPr/>
    </dgm:pt>
    <dgm:pt modelId="{8738B34E-169B-45F3-B3CF-4348356D2293}" type="pres">
      <dgm:prSet presAssocID="{7C92F969-A729-4126-B671-9111C6FB26CB}" presName="connectorText" presStyleLbl="sibTrans2D1" presStyleIdx="3" presStyleCnt="7"/>
      <dgm:spPr/>
    </dgm:pt>
    <dgm:pt modelId="{E2A8C65C-63C5-49E3-BB1D-C08A6B3F2DE6}" type="pres">
      <dgm:prSet presAssocID="{B2B117B0-B4EF-4C74-8B72-BC91FF738112}" presName="node" presStyleLbl="node1" presStyleIdx="4" presStyleCnt="8">
        <dgm:presLayoutVars>
          <dgm:bulletEnabled val="1"/>
        </dgm:presLayoutVars>
      </dgm:prSet>
      <dgm:spPr/>
    </dgm:pt>
    <dgm:pt modelId="{849B7D80-5062-4D37-B708-C54227FF1862}" type="pres">
      <dgm:prSet presAssocID="{F9D6593B-3D69-4283-BC79-A5D613D599CC}" presName="sibTrans" presStyleLbl="sibTrans2D1" presStyleIdx="4" presStyleCnt="7"/>
      <dgm:spPr/>
    </dgm:pt>
    <dgm:pt modelId="{113AA11D-54D2-4746-8B99-8E2D12876AC3}" type="pres">
      <dgm:prSet presAssocID="{F9D6593B-3D69-4283-BC79-A5D613D599CC}" presName="connectorText" presStyleLbl="sibTrans2D1" presStyleIdx="4" presStyleCnt="7"/>
      <dgm:spPr/>
    </dgm:pt>
    <dgm:pt modelId="{5B6C1DD3-3710-463D-A36A-2F402DA35BD9}" type="pres">
      <dgm:prSet presAssocID="{D05D2E72-1077-4C8A-BEB1-8B822F77330E}" presName="node" presStyleLbl="node1" presStyleIdx="5" presStyleCnt="8">
        <dgm:presLayoutVars>
          <dgm:bulletEnabled val="1"/>
        </dgm:presLayoutVars>
      </dgm:prSet>
      <dgm:spPr/>
    </dgm:pt>
    <dgm:pt modelId="{0869F3A8-986B-47F8-A52A-AE01DD308E21}" type="pres">
      <dgm:prSet presAssocID="{07619D59-B16A-4D5B-835F-AC2C57DE1D41}" presName="sibTrans" presStyleLbl="sibTrans2D1" presStyleIdx="5" presStyleCnt="7"/>
      <dgm:spPr/>
    </dgm:pt>
    <dgm:pt modelId="{CA51FCD0-FB2D-4D4F-BAA5-B9BFAD42E750}" type="pres">
      <dgm:prSet presAssocID="{07619D59-B16A-4D5B-835F-AC2C57DE1D41}" presName="connectorText" presStyleLbl="sibTrans2D1" presStyleIdx="5" presStyleCnt="7"/>
      <dgm:spPr/>
    </dgm:pt>
    <dgm:pt modelId="{6EB9D45E-2F4B-45AE-B9AF-1A012AA7BEAC}" type="pres">
      <dgm:prSet presAssocID="{6DFD2A72-546D-41D0-8209-17E1534D0FB8}" presName="node" presStyleLbl="node1" presStyleIdx="6" presStyleCnt="8">
        <dgm:presLayoutVars>
          <dgm:bulletEnabled val="1"/>
        </dgm:presLayoutVars>
      </dgm:prSet>
      <dgm:spPr/>
    </dgm:pt>
    <dgm:pt modelId="{6E2E9271-46EE-4F7D-BB3F-7ABDD2E64155}" type="pres">
      <dgm:prSet presAssocID="{37053E10-D46A-4D9E-9E1E-BC7146CA360A}" presName="sibTrans" presStyleLbl="sibTrans2D1" presStyleIdx="6" presStyleCnt="7"/>
      <dgm:spPr/>
    </dgm:pt>
    <dgm:pt modelId="{CAD4F830-3FA0-4223-994D-CE27F640D82C}" type="pres">
      <dgm:prSet presAssocID="{37053E10-D46A-4D9E-9E1E-BC7146CA360A}" presName="connectorText" presStyleLbl="sibTrans2D1" presStyleIdx="6" presStyleCnt="7"/>
      <dgm:spPr/>
    </dgm:pt>
    <dgm:pt modelId="{180473D6-AB48-4FE1-A063-B7CDFC8CE70A}" type="pres">
      <dgm:prSet presAssocID="{17724E28-582B-4F94-A129-9966121B0768}" presName="node" presStyleLbl="node1" presStyleIdx="7" presStyleCnt="8">
        <dgm:presLayoutVars>
          <dgm:bulletEnabled val="1"/>
        </dgm:presLayoutVars>
      </dgm:prSet>
      <dgm:spPr/>
    </dgm:pt>
  </dgm:ptLst>
  <dgm:cxnLst>
    <dgm:cxn modelId="{353AC800-AD7C-4758-8BAF-9F1D1D5B6F19}" type="presOf" srcId="{7C92F969-A729-4126-B671-9111C6FB26CB}" destId="{8738B34E-169B-45F3-B3CF-4348356D2293}" srcOrd="1" destOrd="0" presId="urn:microsoft.com/office/officeart/2005/8/layout/process1"/>
    <dgm:cxn modelId="{BA077502-8F34-4933-8939-6C6DB1D9BDD2}" type="presOf" srcId="{C37A9443-6D0D-4FDD-B135-695C33FE8D11}" destId="{A2D7A4D5-22C8-443B-B8D8-094E533A0A8C}" srcOrd="0" destOrd="0" presId="urn:microsoft.com/office/officeart/2005/8/layout/process1"/>
    <dgm:cxn modelId="{E3E0EC05-4ED2-4039-B629-3A7FB9731528}" type="presOf" srcId="{B2B117B0-B4EF-4C74-8B72-BC91FF738112}" destId="{E2A8C65C-63C5-49E3-BB1D-C08A6B3F2DE6}" srcOrd="0" destOrd="0" presId="urn:microsoft.com/office/officeart/2005/8/layout/process1"/>
    <dgm:cxn modelId="{76A74416-1C0E-484E-A91C-E3231B954001}" type="presOf" srcId="{A887B9C4-7F92-407D-94DC-FC4A50C9A3A4}" destId="{984F48A3-0C51-41E9-AC90-2A21F18CF106}" srcOrd="0" destOrd="0" presId="urn:microsoft.com/office/officeart/2005/8/layout/process1"/>
    <dgm:cxn modelId="{E8E9561C-413D-42B7-8486-FB12224D30D4}" srcId="{22982102-324E-493B-ACDE-7EB36C0A0BDC}" destId="{A887B9C4-7F92-407D-94DC-FC4A50C9A3A4}" srcOrd="2" destOrd="0" parTransId="{B4CF64D8-5A27-4B26-AEF2-00F5D786B250}" sibTransId="{C27214A5-C472-4E4E-96F1-8247DCC50CB5}"/>
    <dgm:cxn modelId="{B2D0AE32-8123-47FE-A3F6-BC21F1298B44}" type="presOf" srcId="{C27214A5-C472-4E4E-96F1-8247DCC50CB5}" destId="{6D89396F-C8EA-45D4-B05F-B6178D3346A4}" srcOrd="1" destOrd="0" presId="urn:microsoft.com/office/officeart/2005/8/layout/process1"/>
    <dgm:cxn modelId="{4871A234-35B0-4126-8864-ECC032C514EF}" srcId="{22982102-324E-493B-ACDE-7EB36C0A0BDC}" destId="{ABD8BFD9-7567-4AB6-B09E-7CC851ADF723}" srcOrd="1" destOrd="0" parTransId="{5333AEB0-53A1-49F2-8021-A679CB8716EB}" sibTransId="{010A2435-20AA-44CD-97F0-63E93CF8377B}"/>
    <dgm:cxn modelId="{2A19AA5B-9F50-4B2F-A567-AB6004A31D4A}" srcId="{22982102-324E-493B-ACDE-7EB36C0A0BDC}" destId="{6DFD2A72-546D-41D0-8209-17E1534D0FB8}" srcOrd="6" destOrd="0" parTransId="{05A9A952-2D13-49B4-B8B6-BF4CFA35A242}" sibTransId="{37053E10-D46A-4D9E-9E1E-BC7146CA360A}"/>
    <dgm:cxn modelId="{27AF2665-BAB0-466B-91A8-A83E393E6F61}" type="presOf" srcId="{D05D2E72-1077-4C8A-BEB1-8B822F77330E}" destId="{5B6C1DD3-3710-463D-A36A-2F402DA35BD9}" srcOrd="0" destOrd="0" presId="urn:microsoft.com/office/officeart/2005/8/layout/process1"/>
    <dgm:cxn modelId="{998AAA68-2D47-45AB-BDAA-4B904833BA23}" type="presOf" srcId="{6DFD2A72-546D-41D0-8209-17E1534D0FB8}" destId="{6EB9D45E-2F4B-45AE-B9AF-1A012AA7BEAC}" srcOrd="0" destOrd="0" presId="urn:microsoft.com/office/officeart/2005/8/layout/process1"/>
    <dgm:cxn modelId="{2FCF0F69-B939-425C-98B2-E5B8041702AA}" srcId="{22982102-324E-493B-ACDE-7EB36C0A0BDC}" destId="{D05D2E72-1077-4C8A-BEB1-8B822F77330E}" srcOrd="5" destOrd="0" parTransId="{7B814924-C6DD-413D-B6C8-8A0CF1E7A9BA}" sibTransId="{07619D59-B16A-4D5B-835F-AC2C57DE1D41}"/>
    <dgm:cxn modelId="{E977214A-1473-4EC3-A816-250EDA816F77}" srcId="{22982102-324E-493B-ACDE-7EB36C0A0BDC}" destId="{F4DF78F1-D27D-4F57-B9D9-641489CB866E}" srcOrd="0" destOrd="0" parTransId="{572703BD-408C-4678-A4F5-A7B5EED9846B}" sibTransId="{19ADE1A3-A301-4E41-9440-FD61D938BE46}"/>
    <dgm:cxn modelId="{39F0ED6A-5C5F-4CF1-B4CA-F1F16227F103}" type="presOf" srcId="{22982102-324E-493B-ACDE-7EB36C0A0BDC}" destId="{16E1C93E-225A-45DC-9317-3AAE84DCC98B}" srcOrd="0" destOrd="0" presId="urn:microsoft.com/office/officeart/2005/8/layout/process1"/>
    <dgm:cxn modelId="{BEDC184C-0B45-4C5B-B2FD-3C4D67EAD5EA}" type="presOf" srcId="{7C92F969-A729-4126-B671-9111C6FB26CB}" destId="{DD0E27DE-3E85-47CB-90E1-B0EF8EB9B408}" srcOrd="0" destOrd="0" presId="urn:microsoft.com/office/officeart/2005/8/layout/process1"/>
    <dgm:cxn modelId="{9E320591-B958-4339-8348-B38A672817E3}" type="presOf" srcId="{07619D59-B16A-4D5B-835F-AC2C57DE1D41}" destId="{CA51FCD0-FB2D-4D4F-BAA5-B9BFAD42E750}" srcOrd="1" destOrd="0" presId="urn:microsoft.com/office/officeart/2005/8/layout/process1"/>
    <dgm:cxn modelId="{A4148F9F-653A-4493-AC8A-F603C34662E1}" srcId="{22982102-324E-493B-ACDE-7EB36C0A0BDC}" destId="{B2B117B0-B4EF-4C74-8B72-BC91FF738112}" srcOrd="4" destOrd="0" parTransId="{DF3EEAE4-EB10-4DD0-A7BA-543669594604}" sibTransId="{F9D6593B-3D69-4283-BC79-A5D613D599CC}"/>
    <dgm:cxn modelId="{AEC33EA4-D385-4FC4-84B1-F3CF7D6C0C28}" type="presOf" srcId="{F9D6593B-3D69-4283-BC79-A5D613D599CC}" destId="{849B7D80-5062-4D37-B708-C54227FF1862}" srcOrd="0" destOrd="0" presId="urn:microsoft.com/office/officeart/2005/8/layout/process1"/>
    <dgm:cxn modelId="{8AF4A9A9-2A7E-4FD6-AE67-D039FE4401D2}" type="presOf" srcId="{17724E28-582B-4F94-A129-9966121B0768}" destId="{180473D6-AB48-4FE1-A063-B7CDFC8CE70A}" srcOrd="0" destOrd="0" presId="urn:microsoft.com/office/officeart/2005/8/layout/process1"/>
    <dgm:cxn modelId="{DF1ADDB3-7C3F-46B3-806D-A1AC7C898256}" srcId="{22982102-324E-493B-ACDE-7EB36C0A0BDC}" destId="{17724E28-582B-4F94-A129-9966121B0768}" srcOrd="7" destOrd="0" parTransId="{14AB7FFB-505A-40AD-AF48-00CE5EF01ECD}" sibTransId="{E3811664-8389-40DC-AA55-3738BDA8C1E3}"/>
    <dgm:cxn modelId="{F8B35DBF-EA05-43C6-8745-FB4631012AF9}" type="presOf" srcId="{19ADE1A3-A301-4E41-9440-FD61D938BE46}" destId="{8D7542D8-9B5B-4ED8-B53C-D43E1EBB0A7C}" srcOrd="0" destOrd="0" presId="urn:microsoft.com/office/officeart/2005/8/layout/process1"/>
    <dgm:cxn modelId="{01B99EC6-7A37-4C54-AEC6-BCBA3144D352}" type="presOf" srcId="{37053E10-D46A-4D9E-9E1E-BC7146CA360A}" destId="{CAD4F830-3FA0-4223-994D-CE27F640D82C}" srcOrd="1" destOrd="0" presId="urn:microsoft.com/office/officeart/2005/8/layout/process1"/>
    <dgm:cxn modelId="{1D607AD0-664A-4BCF-8A7C-AB1F04B9C02A}" type="presOf" srcId="{07619D59-B16A-4D5B-835F-AC2C57DE1D41}" destId="{0869F3A8-986B-47F8-A52A-AE01DD308E21}" srcOrd="0" destOrd="0" presId="urn:microsoft.com/office/officeart/2005/8/layout/process1"/>
    <dgm:cxn modelId="{601F7FD3-86C2-4ABF-8B19-2405DD62AA0B}" type="presOf" srcId="{ABD8BFD9-7567-4AB6-B09E-7CC851ADF723}" destId="{D918612A-FB52-4036-9424-C79E99E25E90}" srcOrd="0" destOrd="0" presId="urn:microsoft.com/office/officeart/2005/8/layout/process1"/>
    <dgm:cxn modelId="{6C503AD8-CA5F-4B78-B60F-D145A439EDF0}" type="presOf" srcId="{010A2435-20AA-44CD-97F0-63E93CF8377B}" destId="{A89476F1-DB0D-4AE8-8DCB-8E70D5ED4B71}" srcOrd="0" destOrd="0" presId="urn:microsoft.com/office/officeart/2005/8/layout/process1"/>
    <dgm:cxn modelId="{D26978DD-87A5-4F9D-8F43-C41F27BE26BF}" type="presOf" srcId="{F9D6593B-3D69-4283-BC79-A5D613D599CC}" destId="{113AA11D-54D2-4746-8B99-8E2D12876AC3}" srcOrd="1" destOrd="0" presId="urn:microsoft.com/office/officeart/2005/8/layout/process1"/>
    <dgm:cxn modelId="{B86560E1-D7C4-4883-93BE-718CC0907F50}" type="presOf" srcId="{19ADE1A3-A301-4E41-9440-FD61D938BE46}" destId="{C7099D06-4811-4365-B42E-D39752D9EB1A}" srcOrd="1" destOrd="0" presId="urn:microsoft.com/office/officeart/2005/8/layout/process1"/>
    <dgm:cxn modelId="{C35B61E4-A8F3-4EBA-AC2F-9D80877E6AD8}" type="presOf" srcId="{F4DF78F1-D27D-4F57-B9D9-641489CB866E}" destId="{D64A0330-BE55-4CEE-AEF6-48F876F59C77}" srcOrd="0" destOrd="0" presId="urn:microsoft.com/office/officeart/2005/8/layout/process1"/>
    <dgm:cxn modelId="{2754ACE6-B9FB-4895-A96D-42355E9B635E}" type="presOf" srcId="{37053E10-D46A-4D9E-9E1E-BC7146CA360A}" destId="{6E2E9271-46EE-4F7D-BB3F-7ABDD2E64155}" srcOrd="0" destOrd="0" presId="urn:microsoft.com/office/officeart/2005/8/layout/process1"/>
    <dgm:cxn modelId="{B1BACAEA-9726-4F1E-A5F1-918FF776D11D}" srcId="{22982102-324E-493B-ACDE-7EB36C0A0BDC}" destId="{C37A9443-6D0D-4FDD-B135-695C33FE8D11}" srcOrd="3" destOrd="0" parTransId="{F0811DED-C99B-4910-AFDF-C9C3ECF975C2}" sibTransId="{7C92F969-A729-4126-B671-9111C6FB26CB}"/>
    <dgm:cxn modelId="{2B0836FB-D036-48C7-B258-388207FACC64}" type="presOf" srcId="{C27214A5-C472-4E4E-96F1-8247DCC50CB5}" destId="{0C70C6DC-FCAA-47AB-8334-1B6223989E8E}" srcOrd="0" destOrd="0" presId="urn:microsoft.com/office/officeart/2005/8/layout/process1"/>
    <dgm:cxn modelId="{6133F6FE-12CD-4ED4-A892-62B671BD99DA}" type="presOf" srcId="{010A2435-20AA-44CD-97F0-63E93CF8377B}" destId="{A9450571-9528-446B-80FD-16805FBBBCB4}" srcOrd="1" destOrd="0" presId="urn:microsoft.com/office/officeart/2005/8/layout/process1"/>
    <dgm:cxn modelId="{4E372791-2C79-4DE4-8AF7-0ED6CAC032A2}" type="presParOf" srcId="{16E1C93E-225A-45DC-9317-3AAE84DCC98B}" destId="{D64A0330-BE55-4CEE-AEF6-48F876F59C77}" srcOrd="0" destOrd="0" presId="urn:microsoft.com/office/officeart/2005/8/layout/process1"/>
    <dgm:cxn modelId="{465F9C9F-F1A8-45A5-BE55-1A7CC66DD432}" type="presParOf" srcId="{16E1C93E-225A-45DC-9317-3AAE84DCC98B}" destId="{8D7542D8-9B5B-4ED8-B53C-D43E1EBB0A7C}" srcOrd="1" destOrd="0" presId="urn:microsoft.com/office/officeart/2005/8/layout/process1"/>
    <dgm:cxn modelId="{C8B60B35-3D9A-4708-8ED3-BBDB9409B3A9}" type="presParOf" srcId="{8D7542D8-9B5B-4ED8-B53C-D43E1EBB0A7C}" destId="{C7099D06-4811-4365-B42E-D39752D9EB1A}" srcOrd="0" destOrd="0" presId="urn:microsoft.com/office/officeart/2005/8/layout/process1"/>
    <dgm:cxn modelId="{506C1B96-037B-413B-B35A-72463AE6CB34}" type="presParOf" srcId="{16E1C93E-225A-45DC-9317-3AAE84DCC98B}" destId="{D918612A-FB52-4036-9424-C79E99E25E90}" srcOrd="2" destOrd="0" presId="urn:microsoft.com/office/officeart/2005/8/layout/process1"/>
    <dgm:cxn modelId="{7C6AF2FF-BEC2-4835-BCDB-CECC98F16388}" type="presParOf" srcId="{16E1C93E-225A-45DC-9317-3AAE84DCC98B}" destId="{A89476F1-DB0D-4AE8-8DCB-8E70D5ED4B71}" srcOrd="3" destOrd="0" presId="urn:microsoft.com/office/officeart/2005/8/layout/process1"/>
    <dgm:cxn modelId="{EA2C48E8-3E48-4CA7-9E46-9EFB356D5164}" type="presParOf" srcId="{A89476F1-DB0D-4AE8-8DCB-8E70D5ED4B71}" destId="{A9450571-9528-446B-80FD-16805FBBBCB4}" srcOrd="0" destOrd="0" presId="urn:microsoft.com/office/officeart/2005/8/layout/process1"/>
    <dgm:cxn modelId="{084FF7BF-D074-4BF1-B70A-58BEAA82FBC6}" type="presParOf" srcId="{16E1C93E-225A-45DC-9317-3AAE84DCC98B}" destId="{984F48A3-0C51-41E9-AC90-2A21F18CF106}" srcOrd="4" destOrd="0" presId="urn:microsoft.com/office/officeart/2005/8/layout/process1"/>
    <dgm:cxn modelId="{1CEBBAF8-E07F-4FD7-935D-A945DCCA42B6}" type="presParOf" srcId="{16E1C93E-225A-45DC-9317-3AAE84DCC98B}" destId="{0C70C6DC-FCAA-47AB-8334-1B6223989E8E}" srcOrd="5" destOrd="0" presId="urn:microsoft.com/office/officeart/2005/8/layout/process1"/>
    <dgm:cxn modelId="{09B133C7-CDDD-4E6C-93FC-B3A5A2D431F5}" type="presParOf" srcId="{0C70C6DC-FCAA-47AB-8334-1B6223989E8E}" destId="{6D89396F-C8EA-45D4-B05F-B6178D3346A4}" srcOrd="0" destOrd="0" presId="urn:microsoft.com/office/officeart/2005/8/layout/process1"/>
    <dgm:cxn modelId="{C393CC0B-DA7C-4844-82CD-0A3097056BE0}" type="presParOf" srcId="{16E1C93E-225A-45DC-9317-3AAE84DCC98B}" destId="{A2D7A4D5-22C8-443B-B8D8-094E533A0A8C}" srcOrd="6" destOrd="0" presId="urn:microsoft.com/office/officeart/2005/8/layout/process1"/>
    <dgm:cxn modelId="{31268F43-BAC3-427D-9782-91C5FE75486C}" type="presParOf" srcId="{16E1C93E-225A-45DC-9317-3AAE84DCC98B}" destId="{DD0E27DE-3E85-47CB-90E1-B0EF8EB9B408}" srcOrd="7" destOrd="0" presId="urn:microsoft.com/office/officeart/2005/8/layout/process1"/>
    <dgm:cxn modelId="{9C902614-41D0-4724-B193-DE898A61B58F}" type="presParOf" srcId="{DD0E27DE-3E85-47CB-90E1-B0EF8EB9B408}" destId="{8738B34E-169B-45F3-B3CF-4348356D2293}" srcOrd="0" destOrd="0" presId="urn:microsoft.com/office/officeart/2005/8/layout/process1"/>
    <dgm:cxn modelId="{49B8D07A-750D-4DB4-ACEA-47A826E24DAA}" type="presParOf" srcId="{16E1C93E-225A-45DC-9317-3AAE84DCC98B}" destId="{E2A8C65C-63C5-49E3-BB1D-C08A6B3F2DE6}" srcOrd="8" destOrd="0" presId="urn:microsoft.com/office/officeart/2005/8/layout/process1"/>
    <dgm:cxn modelId="{744158DA-D1C8-427B-82E0-EED5DC5072D2}" type="presParOf" srcId="{16E1C93E-225A-45DC-9317-3AAE84DCC98B}" destId="{849B7D80-5062-4D37-B708-C54227FF1862}" srcOrd="9" destOrd="0" presId="urn:microsoft.com/office/officeart/2005/8/layout/process1"/>
    <dgm:cxn modelId="{7E0E9D6B-C879-492B-9666-55A991243544}" type="presParOf" srcId="{849B7D80-5062-4D37-B708-C54227FF1862}" destId="{113AA11D-54D2-4746-8B99-8E2D12876AC3}" srcOrd="0" destOrd="0" presId="urn:microsoft.com/office/officeart/2005/8/layout/process1"/>
    <dgm:cxn modelId="{69EA1AE9-990A-4F18-AEE7-4176E17757B6}" type="presParOf" srcId="{16E1C93E-225A-45DC-9317-3AAE84DCC98B}" destId="{5B6C1DD3-3710-463D-A36A-2F402DA35BD9}" srcOrd="10" destOrd="0" presId="urn:microsoft.com/office/officeart/2005/8/layout/process1"/>
    <dgm:cxn modelId="{EB366365-D28A-44E9-8556-A3A7D15A7948}" type="presParOf" srcId="{16E1C93E-225A-45DC-9317-3AAE84DCC98B}" destId="{0869F3A8-986B-47F8-A52A-AE01DD308E21}" srcOrd="11" destOrd="0" presId="urn:microsoft.com/office/officeart/2005/8/layout/process1"/>
    <dgm:cxn modelId="{7BAE3C08-F3C9-4AC9-94F8-72B4BC3376AB}" type="presParOf" srcId="{0869F3A8-986B-47F8-A52A-AE01DD308E21}" destId="{CA51FCD0-FB2D-4D4F-BAA5-B9BFAD42E750}" srcOrd="0" destOrd="0" presId="urn:microsoft.com/office/officeart/2005/8/layout/process1"/>
    <dgm:cxn modelId="{89794665-D258-4701-99D1-A4A1AABEA847}" type="presParOf" srcId="{16E1C93E-225A-45DC-9317-3AAE84DCC98B}" destId="{6EB9D45E-2F4B-45AE-B9AF-1A012AA7BEAC}" srcOrd="12" destOrd="0" presId="urn:microsoft.com/office/officeart/2005/8/layout/process1"/>
    <dgm:cxn modelId="{00027B1B-1893-4B0A-BB5D-580BEFC24F53}" type="presParOf" srcId="{16E1C93E-225A-45DC-9317-3AAE84DCC98B}" destId="{6E2E9271-46EE-4F7D-BB3F-7ABDD2E64155}" srcOrd="13" destOrd="0" presId="urn:microsoft.com/office/officeart/2005/8/layout/process1"/>
    <dgm:cxn modelId="{4007B9B8-D000-4514-8184-909FB19BA845}" type="presParOf" srcId="{6E2E9271-46EE-4F7D-BB3F-7ABDD2E64155}" destId="{CAD4F830-3FA0-4223-994D-CE27F640D82C}" srcOrd="0" destOrd="0" presId="urn:microsoft.com/office/officeart/2005/8/layout/process1"/>
    <dgm:cxn modelId="{B744313A-A466-4F5A-8D3C-81F76D1C301F}" type="presParOf" srcId="{16E1C93E-225A-45DC-9317-3AAE84DCC98B}" destId="{180473D6-AB48-4FE1-A063-B7CDFC8CE70A}" srcOrd="14" destOrd="0" presId="urn:microsoft.com/office/officeart/2005/8/layout/process1"/>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C55913-D7D3-41B8-9315-2E4ED2BFAC75}" type="doc">
      <dgm:prSet loTypeId="urn:microsoft.com/office/officeart/2005/8/layout/hProcess11" loCatId="process" qsTypeId="urn:microsoft.com/office/officeart/2005/8/quickstyle/simple1" qsCatId="simple" csTypeId="urn:microsoft.com/office/officeart/2005/8/colors/colorful1" csCatId="colorful" phldr="1"/>
      <dgm:spPr/>
      <dgm:t>
        <a:bodyPr/>
        <a:lstStyle/>
        <a:p>
          <a:endParaRPr lang="en-US"/>
        </a:p>
      </dgm:t>
    </dgm:pt>
    <dgm:pt modelId="{3BD523C5-0267-404F-BE9B-D933BD4F0412}">
      <dgm:prSet phldrT="[Text]"/>
      <dgm:spPr/>
      <dgm:t>
        <a:bodyPr/>
        <a:lstStyle/>
        <a:p>
          <a:r>
            <a:rPr lang="en-US" dirty="0"/>
            <a:t>2015: Interdisciplinary human trafficking partnership begins in Ethiopia</a:t>
          </a:r>
        </a:p>
      </dgm:t>
    </dgm:pt>
    <dgm:pt modelId="{32ED34E5-A44D-4B1A-A4A2-6B65A8B45DD6}" type="parTrans" cxnId="{05C02209-9809-48E5-B168-EFDCC6DFF751}">
      <dgm:prSet/>
      <dgm:spPr/>
      <dgm:t>
        <a:bodyPr/>
        <a:lstStyle/>
        <a:p>
          <a:endParaRPr lang="en-US"/>
        </a:p>
      </dgm:t>
    </dgm:pt>
    <dgm:pt modelId="{CAF05F71-A81A-4A8D-949F-D686D817BFD7}" type="sibTrans" cxnId="{05C02209-9809-48E5-B168-EFDCC6DFF751}">
      <dgm:prSet/>
      <dgm:spPr/>
      <dgm:t>
        <a:bodyPr/>
        <a:lstStyle/>
        <a:p>
          <a:endParaRPr lang="en-US"/>
        </a:p>
      </dgm:t>
    </dgm:pt>
    <dgm:pt modelId="{CCA9E6FE-FEA3-42C4-A6D1-1F935F1ABA46}">
      <dgm:prSet phldrT="[Text]"/>
      <dgm:spPr/>
      <dgm:t>
        <a:bodyPr/>
        <a:lstStyle/>
        <a:p>
          <a:r>
            <a:rPr lang="en-US" dirty="0"/>
            <a:t>2016-2017: 4 UMSN students build human trafficking database with UM Law School data to understand health outcomes</a:t>
          </a:r>
        </a:p>
      </dgm:t>
    </dgm:pt>
    <dgm:pt modelId="{63A85634-6E24-404F-B5B7-BA78D24778AF}" type="parTrans" cxnId="{63CADE23-CA69-4C7F-A32E-BAEE6FB9D4A6}">
      <dgm:prSet/>
      <dgm:spPr/>
      <dgm:t>
        <a:bodyPr/>
        <a:lstStyle/>
        <a:p>
          <a:endParaRPr lang="en-US"/>
        </a:p>
      </dgm:t>
    </dgm:pt>
    <dgm:pt modelId="{7978F6D7-CB58-4E44-9201-DDB310407021}" type="sibTrans" cxnId="{63CADE23-CA69-4C7F-A32E-BAEE6FB9D4A6}">
      <dgm:prSet/>
      <dgm:spPr/>
      <dgm:t>
        <a:bodyPr/>
        <a:lstStyle/>
        <a:p>
          <a:endParaRPr lang="en-US"/>
        </a:p>
      </dgm:t>
    </dgm:pt>
    <dgm:pt modelId="{B1CF5C91-3448-4D81-9F92-78AC50B7A6DD}">
      <dgm:prSet phldrT="[Text]" custT="1"/>
      <dgm:spPr/>
      <dgm:t>
        <a:bodyPr/>
        <a:lstStyle/>
        <a:p>
          <a:r>
            <a:rPr lang="en-US" sz="1100" dirty="0"/>
            <a:t>Fall 2017: Co-Developed Law School Course to create standardized healthcare policies for human trafficking screening &amp; response</a:t>
          </a:r>
        </a:p>
      </dgm:t>
    </dgm:pt>
    <dgm:pt modelId="{5ABD3C08-F892-4FA1-9513-376F5D429D01}" type="parTrans" cxnId="{5EC22533-9F29-4088-9ED2-FC694BECF09E}">
      <dgm:prSet/>
      <dgm:spPr/>
      <dgm:t>
        <a:bodyPr/>
        <a:lstStyle/>
        <a:p>
          <a:endParaRPr lang="en-US"/>
        </a:p>
      </dgm:t>
    </dgm:pt>
    <dgm:pt modelId="{A46E3906-3084-47EE-9D0C-DBAD763D2CB8}" type="sibTrans" cxnId="{5EC22533-9F29-4088-9ED2-FC694BECF09E}">
      <dgm:prSet/>
      <dgm:spPr/>
      <dgm:t>
        <a:bodyPr/>
        <a:lstStyle/>
        <a:p>
          <a:endParaRPr lang="en-US"/>
        </a:p>
      </dgm:t>
    </dgm:pt>
    <dgm:pt modelId="{03F14D06-3C1C-4699-986D-6A21DE3F3897}">
      <dgm:prSet phldrT="[Text]"/>
      <dgm:spPr/>
      <dgm:t>
        <a:bodyPr/>
        <a:lstStyle/>
        <a:p>
          <a:r>
            <a:rPr lang="en-US" dirty="0"/>
            <a:t>2019: State of Michigan Study to understand screening and response at FQHCs, hospitals, and health departments</a:t>
          </a:r>
        </a:p>
      </dgm:t>
    </dgm:pt>
    <dgm:pt modelId="{98C0AD13-E76D-4D7B-B9FD-CBD68290084D}" type="parTrans" cxnId="{C50A2C7A-00D8-40DD-B6BF-30BC6418DE6D}">
      <dgm:prSet/>
      <dgm:spPr/>
      <dgm:t>
        <a:bodyPr/>
        <a:lstStyle/>
        <a:p>
          <a:endParaRPr lang="en-US"/>
        </a:p>
      </dgm:t>
    </dgm:pt>
    <dgm:pt modelId="{D2A3F04C-4D54-46CB-8D7A-B4CB1F92EBEA}" type="sibTrans" cxnId="{C50A2C7A-00D8-40DD-B6BF-30BC6418DE6D}">
      <dgm:prSet/>
      <dgm:spPr/>
      <dgm:t>
        <a:bodyPr/>
        <a:lstStyle/>
        <a:p>
          <a:endParaRPr lang="en-US"/>
        </a:p>
      </dgm:t>
    </dgm:pt>
    <dgm:pt modelId="{68CF8A6C-EEB4-4E37-B19F-18EB5560AAB6}">
      <dgm:prSet phldrT="[Text]"/>
      <dgm:spPr/>
      <dgm:t>
        <a:bodyPr/>
        <a:lstStyle/>
        <a:p>
          <a:r>
            <a:rPr lang="en-US" dirty="0"/>
            <a:t>February 2021: Launched continuing education module in partnership with Region V Public Health Training Center</a:t>
          </a:r>
        </a:p>
      </dgm:t>
    </dgm:pt>
    <dgm:pt modelId="{E791A0A1-4037-48BF-B08D-6449A645E853}" type="parTrans" cxnId="{82C3CD5A-AE23-46F1-9214-7880CC6D7EBC}">
      <dgm:prSet/>
      <dgm:spPr/>
      <dgm:t>
        <a:bodyPr/>
        <a:lstStyle/>
        <a:p>
          <a:endParaRPr lang="en-US"/>
        </a:p>
      </dgm:t>
    </dgm:pt>
    <dgm:pt modelId="{0AD339C2-3300-40F6-A6FA-BCDA1240EC43}" type="sibTrans" cxnId="{82C3CD5A-AE23-46F1-9214-7880CC6D7EBC}">
      <dgm:prSet/>
      <dgm:spPr/>
      <dgm:t>
        <a:bodyPr/>
        <a:lstStyle/>
        <a:p>
          <a:endParaRPr lang="en-US"/>
        </a:p>
      </dgm:t>
    </dgm:pt>
    <dgm:pt modelId="{69D06FE1-091B-46A0-B376-D3E7493E501E}">
      <dgm:prSet phldrT="[Text]"/>
      <dgm:spPr/>
      <dgm:t>
        <a:bodyPr/>
        <a:lstStyle/>
        <a:p>
          <a:r>
            <a:rPr lang="en-US" dirty="0"/>
            <a:t>Spring 2017: State of Michigan develops human trafficking requirements</a:t>
          </a:r>
        </a:p>
      </dgm:t>
    </dgm:pt>
    <dgm:pt modelId="{7F804ED3-CF72-4DB4-B41E-4BC9437D09F7}" type="parTrans" cxnId="{481A6DDF-C9F6-41EA-AD89-5290A7D56557}">
      <dgm:prSet/>
      <dgm:spPr/>
      <dgm:t>
        <a:bodyPr/>
        <a:lstStyle/>
        <a:p>
          <a:endParaRPr lang="en-US"/>
        </a:p>
      </dgm:t>
    </dgm:pt>
    <dgm:pt modelId="{0813DA66-18F9-4C21-B948-091C6965A267}" type="sibTrans" cxnId="{481A6DDF-C9F6-41EA-AD89-5290A7D56557}">
      <dgm:prSet/>
      <dgm:spPr/>
      <dgm:t>
        <a:bodyPr/>
        <a:lstStyle/>
        <a:p>
          <a:endParaRPr lang="en-US"/>
        </a:p>
      </dgm:t>
    </dgm:pt>
    <dgm:pt modelId="{0F28EF9E-3785-4714-B4BB-27BD6EFDCADF}">
      <dgm:prSet phldrT="[Text]"/>
      <dgm:spPr/>
      <dgm:t>
        <a:bodyPr/>
        <a:lstStyle/>
        <a:p>
          <a:r>
            <a:rPr lang="en-US" dirty="0"/>
            <a:t>September 2021: Launched UM Human Trafficking Website</a:t>
          </a:r>
        </a:p>
      </dgm:t>
    </dgm:pt>
    <dgm:pt modelId="{387E2F19-0FC1-4016-B57E-CC1AC703752B}" type="parTrans" cxnId="{41155F92-5C78-41DC-B9A5-CC17B7672FC9}">
      <dgm:prSet/>
      <dgm:spPr/>
      <dgm:t>
        <a:bodyPr/>
        <a:lstStyle/>
        <a:p>
          <a:endParaRPr lang="en-US"/>
        </a:p>
      </dgm:t>
    </dgm:pt>
    <dgm:pt modelId="{D181AD80-3263-4FA9-AB7E-E97B14B4BD37}" type="sibTrans" cxnId="{41155F92-5C78-41DC-B9A5-CC17B7672FC9}">
      <dgm:prSet/>
      <dgm:spPr/>
      <dgm:t>
        <a:bodyPr/>
        <a:lstStyle/>
        <a:p>
          <a:endParaRPr lang="en-US"/>
        </a:p>
      </dgm:t>
    </dgm:pt>
    <dgm:pt modelId="{9375816A-087B-42E4-933E-637415FF5EF4}">
      <dgm:prSet phldrT="[Text]"/>
      <dgm:spPr/>
      <dgm:t>
        <a:bodyPr/>
        <a:lstStyle/>
        <a:p>
          <a:r>
            <a:rPr lang="en-US" dirty="0"/>
            <a:t>April 2023: Human trafficking podcast episodes launched with Michigan Medicine</a:t>
          </a:r>
        </a:p>
      </dgm:t>
    </dgm:pt>
    <dgm:pt modelId="{39C52DF6-F1AD-4999-AF98-C46743E69E69}" type="parTrans" cxnId="{18754E6A-E770-4727-9FE6-F7771A34FDC7}">
      <dgm:prSet/>
      <dgm:spPr/>
      <dgm:t>
        <a:bodyPr/>
        <a:lstStyle/>
        <a:p>
          <a:endParaRPr lang="en-US"/>
        </a:p>
      </dgm:t>
    </dgm:pt>
    <dgm:pt modelId="{7C1C50E0-0A68-4D64-B1C7-7EEC3CDFE2DE}" type="sibTrans" cxnId="{18754E6A-E770-4727-9FE6-F7771A34FDC7}">
      <dgm:prSet/>
      <dgm:spPr/>
      <dgm:t>
        <a:bodyPr/>
        <a:lstStyle/>
        <a:p>
          <a:endParaRPr lang="en-US"/>
        </a:p>
      </dgm:t>
    </dgm:pt>
    <dgm:pt modelId="{3F34B9C9-71C0-4A2D-977A-5E71EEC385BA}" type="pres">
      <dgm:prSet presAssocID="{57C55913-D7D3-41B8-9315-2E4ED2BFAC75}" presName="Name0" presStyleCnt="0">
        <dgm:presLayoutVars>
          <dgm:dir/>
          <dgm:resizeHandles val="exact"/>
        </dgm:presLayoutVars>
      </dgm:prSet>
      <dgm:spPr/>
    </dgm:pt>
    <dgm:pt modelId="{D76668BA-4E04-4420-AEC3-ECFD43A3BA24}" type="pres">
      <dgm:prSet presAssocID="{57C55913-D7D3-41B8-9315-2E4ED2BFAC75}" presName="arrow" presStyleLbl="bgShp" presStyleIdx="0" presStyleCnt="1"/>
      <dgm:spPr/>
    </dgm:pt>
    <dgm:pt modelId="{DEC98FD3-1509-45CC-BD85-6FA45518B5E1}" type="pres">
      <dgm:prSet presAssocID="{57C55913-D7D3-41B8-9315-2E4ED2BFAC75}" presName="points" presStyleCnt="0"/>
      <dgm:spPr/>
    </dgm:pt>
    <dgm:pt modelId="{256F2577-4C5E-4685-B042-C9E8932EF445}" type="pres">
      <dgm:prSet presAssocID="{3BD523C5-0267-404F-BE9B-D933BD4F0412}" presName="compositeA" presStyleCnt="0"/>
      <dgm:spPr/>
    </dgm:pt>
    <dgm:pt modelId="{1C5D2CF7-B092-4544-9AE6-4694E7C04F86}" type="pres">
      <dgm:prSet presAssocID="{3BD523C5-0267-404F-BE9B-D933BD4F0412}" presName="textA" presStyleLbl="revTx" presStyleIdx="0" presStyleCnt="8">
        <dgm:presLayoutVars>
          <dgm:bulletEnabled val="1"/>
        </dgm:presLayoutVars>
      </dgm:prSet>
      <dgm:spPr/>
    </dgm:pt>
    <dgm:pt modelId="{05E7A4A8-EA38-48A2-B209-CAC6BAAFDCF1}" type="pres">
      <dgm:prSet presAssocID="{3BD523C5-0267-404F-BE9B-D933BD4F0412}" presName="circleA" presStyleLbl="node1" presStyleIdx="0" presStyleCnt="8"/>
      <dgm:spPr/>
    </dgm:pt>
    <dgm:pt modelId="{A290ED6E-D8DA-4052-A20B-B7768EC88D7F}" type="pres">
      <dgm:prSet presAssocID="{3BD523C5-0267-404F-BE9B-D933BD4F0412}" presName="spaceA" presStyleCnt="0"/>
      <dgm:spPr/>
    </dgm:pt>
    <dgm:pt modelId="{D15C3558-3292-44DE-BA85-B78CADBBF19F}" type="pres">
      <dgm:prSet presAssocID="{CAF05F71-A81A-4A8D-949F-D686D817BFD7}" presName="space" presStyleCnt="0"/>
      <dgm:spPr/>
    </dgm:pt>
    <dgm:pt modelId="{904C0D47-4BE2-443A-B700-D79194ACD6D2}" type="pres">
      <dgm:prSet presAssocID="{CCA9E6FE-FEA3-42C4-A6D1-1F935F1ABA46}" presName="compositeB" presStyleCnt="0"/>
      <dgm:spPr/>
    </dgm:pt>
    <dgm:pt modelId="{52896840-8CEC-4C60-868A-ADC5CBD961BF}" type="pres">
      <dgm:prSet presAssocID="{CCA9E6FE-FEA3-42C4-A6D1-1F935F1ABA46}" presName="textB" presStyleLbl="revTx" presStyleIdx="1" presStyleCnt="8">
        <dgm:presLayoutVars>
          <dgm:bulletEnabled val="1"/>
        </dgm:presLayoutVars>
      </dgm:prSet>
      <dgm:spPr/>
    </dgm:pt>
    <dgm:pt modelId="{8286EA5C-D5C4-49E0-9A55-D4CB6A5BDC20}" type="pres">
      <dgm:prSet presAssocID="{CCA9E6FE-FEA3-42C4-A6D1-1F935F1ABA46}" presName="circleB" presStyleLbl="node1" presStyleIdx="1" presStyleCnt="8"/>
      <dgm:spPr/>
    </dgm:pt>
    <dgm:pt modelId="{2C8C7988-D59C-43AF-8DC3-FA79E9F7EBD2}" type="pres">
      <dgm:prSet presAssocID="{CCA9E6FE-FEA3-42C4-A6D1-1F935F1ABA46}" presName="spaceB" presStyleCnt="0"/>
      <dgm:spPr/>
    </dgm:pt>
    <dgm:pt modelId="{62E3B528-2E23-48FB-81B3-5937BD06DA2B}" type="pres">
      <dgm:prSet presAssocID="{7978F6D7-CB58-4E44-9201-DDB310407021}" presName="space" presStyleCnt="0"/>
      <dgm:spPr/>
    </dgm:pt>
    <dgm:pt modelId="{B0FD3727-D34B-453D-8ED2-4A9DDE18FFC7}" type="pres">
      <dgm:prSet presAssocID="{69D06FE1-091B-46A0-B376-D3E7493E501E}" presName="compositeA" presStyleCnt="0"/>
      <dgm:spPr/>
    </dgm:pt>
    <dgm:pt modelId="{479BB6A5-A1BB-4BD3-BA09-52BBFF45350E}" type="pres">
      <dgm:prSet presAssocID="{69D06FE1-091B-46A0-B376-D3E7493E501E}" presName="textA" presStyleLbl="revTx" presStyleIdx="2" presStyleCnt="8">
        <dgm:presLayoutVars>
          <dgm:bulletEnabled val="1"/>
        </dgm:presLayoutVars>
      </dgm:prSet>
      <dgm:spPr/>
    </dgm:pt>
    <dgm:pt modelId="{1DED1FA9-7809-4D27-8FDD-E924C9CA2B67}" type="pres">
      <dgm:prSet presAssocID="{69D06FE1-091B-46A0-B376-D3E7493E501E}" presName="circleA" presStyleLbl="node1" presStyleIdx="2" presStyleCnt="8"/>
      <dgm:spPr/>
    </dgm:pt>
    <dgm:pt modelId="{9625B62A-B6FB-495B-AB2C-83684E3D9802}" type="pres">
      <dgm:prSet presAssocID="{69D06FE1-091B-46A0-B376-D3E7493E501E}" presName="spaceA" presStyleCnt="0"/>
      <dgm:spPr/>
    </dgm:pt>
    <dgm:pt modelId="{E2B0CAAB-3F84-47DA-9B40-7A5B7AA461C8}" type="pres">
      <dgm:prSet presAssocID="{0813DA66-18F9-4C21-B948-091C6965A267}" presName="space" presStyleCnt="0"/>
      <dgm:spPr/>
    </dgm:pt>
    <dgm:pt modelId="{5ECECCA2-E370-4DD2-BB68-49412A0160B3}" type="pres">
      <dgm:prSet presAssocID="{B1CF5C91-3448-4D81-9F92-78AC50B7A6DD}" presName="compositeB" presStyleCnt="0"/>
      <dgm:spPr/>
    </dgm:pt>
    <dgm:pt modelId="{9C2A431F-33D0-4FB8-8040-3DE807114135}" type="pres">
      <dgm:prSet presAssocID="{B1CF5C91-3448-4D81-9F92-78AC50B7A6DD}" presName="textB" presStyleLbl="revTx" presStyleIdx="3" presStyleCnt="8">
        <dgm:presLayoutVars>
          <dgm:bulletEnabled val="1"/>
        </dgm:presLayoutVars>
      </dgm:prSet>
      <dgm:spPr/>
    </dgm:pt>
    <dgm:pt modelId="{6A790D5D-1957-4C2B-93EC-62F9D824A400}" type="pres">
      <dgm:prSet presAssocID="{B1CF5C91-3448-4D81-9F92-78AC50B7A6DD}" presName="circleB" presStyleLbl="node1" presStyleIdx="3" presStyleCnt="8"/>
      <dgm:spPr/>
    </dgm:pt>
    <dgm:pt modelId="{A56F7AF1-8541-4EBE-AD41-8045E7500011}" type="pres">
      <dgm:prSet presAssocID="{B1CF5C91-3448-4D81-9F92-78AC50B7A6DD}" presName="spaceB" presStyleCnt="0"/>
      <dgm:spPr/>
    </dgm:pt>
    <dgm:pt modelId="{1DFD2B5A-0074-4B65-9855-FACFF06BD235}" type="pres">
      <dgm:prSet presAssocID="{A46E3906-3084-47EE-9D0C-DBAD763D2CB8}" presName="space" presStyleCnt="0"/>
      <dgm:spPr/>
    </dgm:pt>
    <dgm:pt modelId="{439B2C8D-B051-43E8-ADF2-47ADE6A491CA}" type="pres">
      <dgm:prSet presAssocID="{03F14D06-3C1C-4699-986D-6A21DE3F3897}" presName="compositeA" presStyleCnt="0"/>
      <dgm:spPr/>
    </dgm:pt>
    <dgm:pt modelId="{AE248430-62CF-4167-8C6A-ECDED7436E1D}" type="pres">
      <dgm:prSet presAssocID="{03F14D06-3C1C-4699-986D-6A21DE3F3897}" presName="textA" presStyleLbl="revTx" presStyleIdx="4" presStyleCnt="8">
        <dgm:presLayoutVars>
          <dgm:bulletEnabled val="1"/>
        </dgm:presLayoutVars>
      </dgm:prSet>
      <dgm:spPr/>
    </dgm:pt>
    <dgm:pt modelId="{0E4C4AA6-5ADE-48A2-865F-166825BDB4C7}" type="pres">
      <dgm:prSet presAssocID="{03F14D06-3C1C-4699-986D-6A21DE3F3897}" presName="circleA" presStyleLbl="node1" presStyleIdx="4" presStyleCnt="8"/>
      <dgm:spPr/>
    </dgm:pt>
    <dgm:pt modelId="{61B0FD25-E998-4113-84FE-70A2E035A479}" type="pres">
      <dgm:prSet presAssocID="{03F14D06-3C1C-4699-986D-6A21DE3F3897}" presName="spaceA" presStyleCnt="0"/>
      <dgm:spPr/>
    </dgm:pt>
    <dgm:pt modelId="{CD69D949-F176-4EAB-8434-D6BD215A81B9}" type="pres">
      <dgm:prSet presAssocID="{D2A3F04C-4D54-46CB-8D7A-B4CB1F92EBEA}" presName="space" presStyleCnt="0"/>
      <dgm:spPr/>
    </dgm:pt>
    <dgm:pt modelId="{2384DD1F-CD62-4B59-8A1C-9A95A4257C0C}" type="pres">
      <dgm:prSet presAssocID="{68CF8A6C-EEB4-4E37-B19F-18EB5560AAB6}" presName="compositeB" presStyleCnt="0"/>
      <dgm:spPr/>
    </dgm:pt>
    <dgm:pt modelId="{A0F91778-74A0-45D6-A7D6-62A36AD60967}" type="pres">
      <dgm:prSet presAssocID="{68CF8A6C-EEB4-4E37-B19F-18EB5560AAB6}" presName="textB" presStyleLbl="revTx" presStyleIdx="5" presStyleCnt="8">
        <dgm:presLayoutVars>
          <dgm:bulletEnabled val="1"/>
        </dgm:presLayoutVars>
      </dgm:prSet>
      <dgm:spPr/>
    </dgm:pt>
    <dgm:pt modelId="{3BC477B6-C9ED-4A32-BDF2-008B76C9E7C1}" type="pres">
      <dgm:prSet presAssocID="{68CF8A6C-EEB4-4E37-B19F-18EB5560AAB6}" presName="circleB" presStyleLbl="node1" presStyleIdx="5" presStyleCnt="8"/>
      <dgm:spPr/>
    </dgm:pt>
    <dgm:pt modelId="{677E26CC-9B63-4B88-92B4-87F11FECE847}" type="pres">
      <dgm:prSet presAssocID="{68CF8A6C-EEB4-4E37-B19F-18EB5560AAB6}" presName="spaceB" presStyleCnt="0"/>
      <dgm:spPr/>
    </dgm:pt>
    <dgm:pt modelId="{D0814D32-AD5D-4E27-BD3F-49BA4CB11B6D}" type="pres">
      <dgm:prSet presAssocID="{0AD339C2-3300-40F6-A6FA-BCDA1240EC43}" presName="space" presStyleCnt="0"/>
      <dgm:spPr/>
    </dgm:pt>
    <dgm:pt modelId="{DB165091-3C47-4B38-BFC4-04AA15AA33C4}" type="pres">
      <dgm:prSet presAssocID="{0F28EF9E-3785-4714-B4BB-27BD6EFDCADF}" presName="compositeA" presStyleCnt="0"/>
      <dgm:spPr/>
    </dgm:pt>
    <dgm:pt modelId="{DA6E8AD8-F6DB-41C1-AD68-BE763017D70C}" type="pres">
      <dgm:prSet presAssocID="{0F28EF9E-3785-4714-B4BB-27BD6EFDCADF}" presName="textA" presStyleLbl="revTx" presStyleIdx="6" presStyleCnt="8">
        <dgm:presLayoutVars>
          <dgm:bulletEnabled val="1"/>
        </dgm:presLayoutVars>
      </dgm:prSet>
      <dgm:spPr/>
    </dgm:pt>
    <dgm:pt modelId="{25EA0F57-40E0-46E6-BECB-315F3DBDAEF2}" type="pres">
      <dgm:prSet presAssocID="{0F28EF9E-3785-4714-B4BB-27BD6EFDCADF}" presName="circleA" presStyleLbl="node1" presStyleIdx="6" presStyleCnt="8"/>
      <dgm:spPr/>
    </dgm:pt>
    <dgm:pt modelId="{A553CE73-6FB8-4326-B8E8-E6F3C1A11106}" type="pres">
      <dgm:prSet presAssocID="{0F28EF9E-3785-4714-B4BB-27BD6EFDCADF}" presName="spaceA" presStyleCnt="0"/>
      <dgm:spPr/>
    </dgm:pt>
    <dgm:pt modelId="{B9371563-7897-4A1C-80BC-7B75E11535A1}" type="pres">
      <dgm:prSet presAssocID="{D181AD80-3263-4FA9-AB7E-E97B14B4BD37}" presName="space" presStyleCnt="0"/>
      <dgm:spPr/>
    </dgm:pt>
    <dgm:pt modelId="{3201E147-3F11-435A-9531-50A961AEE723}" type="pres">
      <dgm:prSet presAssocID="{9375816A-087B-42E4-933E-637415FF5EF4}" presName="compositeB" presStyleCnt="0"/>
      <dgm:spPr/>
    </dgm:pt>
    <dgm:pt modelId="{03136560-A6D4-4ED2-BE99-8450D1448DA1}" type="pres">
      <dgm:prSet presAssocID="{9375816A-087B-42E4-933E-637415FF5EF4}" presName="textB" presStyleLbl="revTx" presStyleIdx="7" presStyleCnt="8">
        <dgm:presLayoutVars>
          <dgm:bulletEnabled val="1"/>
        </dgm:presLayoutVars>
      </dgm:prSet>
      <dgm:spPr/>
    </dgm:pt>
    <dgm:pt modelId="{A3DF78FB-333D-4041-8CFB-C8A019BCD275}" type="pres">
      <dgm:prSet presAssocID="{9375816A-087B-42E4-933E-637415FF5EF4}" presName="circleB" presStyleLbl="node1" presStyleIdx="7" presStyleCnt="8"/>
      <dgm:spPr/>
    </dgm:pt>
    <dgm:pt modelId="{F7BAE410-FC3C-4EC3-8595-FB4A7DAA4F1A}" type="pres">
      <dgm:prSet presAssocID="{9375816A-087B-42E4-933E-637415FF5EF4}" presName="spaceB" presStyleCnt="0"/>
      <dgm:spPr/>
    </dgm:pt>
  </dgm:ptLst>
  <dgm:cxnLst>
    <dgm:cxn modelId="{05C02209-9809-48E5-B168-EFDCC6DFF751}" srcId="{57C55913-D7D3-41B8-9315-2E4ED2BFAC75}" destId="{3BD523C5-0267-404F-BE9B-D933BD4F0412}" srcOrd="0" destOrd="0" parTransId="{32ED34E5-A44D-4B1A-A4A2-6B65A8B45DD6}" sibTransId="{CAF05F71-A81A-4A8D-949F-D686D817BFD7}"/>
    <dgm:cxn modelId="{B78B731C-CA03-4ABA-B830-5855B837D344}" type="presOf" srcId="{B1CF5C91-3448-4D81-9F92-78AC50B7A6DD}" destId="{9C2A431F-33D0-4FB8-8040-3DE807114135}" srcOrd="0" destOrd="0" presId="urn:microsoft.com/office/officeart/2005/8/layout/hProcess11"/>
    <dgm:cxn modelId="{63CADE23-CA69-4C7F-A32E-BAEE6FB9D4A6}" srcId="{57C55913-D7D3-41B8-9315-2E4ED2BFAC75}" destId="{CCA9E6FE-FEA3-42C4-A6D1-1F935F1ABA46}" srcOrd="1" destOrd="0" parTransId="{63A85634-6E24-404F-B5B7-BA78D24778AF}" sibTransId="{7978F6D7-CB58-4E44-9201-DDB310407021}"/>
    <dgm:cxn modelId="{7FCC632E-F5ED-4EA8-B727-132982A082B9}" type="presOf" srcId="{9375816A-087B-42E4-933E-637415FF5EF4}" destId="{03136560-A6D4-4ED2-BE99-8450D1448DA1}" srcOrd="0" destOrd="0" presId="urn:microsoft.com/office/officeart/2005/8/layout/hProcess11"/>
    <dgm:cxn modelId="{5EC22533-9F29-4088-9ED2-FC694BECF09E}" srcId="{57C55913-D7D3-41B8-9315-2E4ED2BFAC75}" destId="{B1CF5C91-3448-4D81-9F92-78AC50B7A6DD}" srcOrd="3" destOrd="0" parTransId="{5ABD3C08-F892-4FA1-9513-376F5D429D01}" sibTransId="{A46E3906-3084-47EE-9D0C-DBAD763D2CB8}"/>
    <dgm:cxn modelId="{98DEE733-B345-4B2F-A956-F1018EC64081}" type="presOf" srcId="{3BD523C5-0267-404F-BE9B-D933BD4F0412}" destId="{1C5D2CF7-B092-4544-9AE6-4694E7C04F86}" srcOrd="0" destOrd="0" presId="urn:microsoft.com/office/officeart/2005/8/layout/hProcess11"/>
    <dgm:cxn modelId="{BB65343B-9F89-459B-9926-3233E5EDCAB2}" type="presOf" srcId="{68CF8A6C-EEB4-4E37-B19F-18EB5560AAB6}" destId="{A0F91778-74A0-45D6-A7D6-62A36AD60967}" srcOrd="0" destOrd="0" presId="urn:microsoft.com/office/officeart/2005/8/layout/hProcess11"/>
    <dgm:cxn modelId="{70276865-9B04-408C-8B93-53E533C237B8}" type="presOf" srcId="{69D06FE1-091B-46A0-B376-D3E7493E501E}" destId="{479BB6A5-A1BB-4BD3-BA09-52BBFF45350E}" srcOrd="0" destOrd="0" presId="urn:microsoft.com/office/officeart/2005/8/layout/hProcess11"/>
    <dgm:cxn modelId="{A4179B65-1128-40C8-B73B-4D5D0D544E29}" type="presOf" srcId="{57C55913-D7D3-41B8-9315-2E4ED2BFAC75}" destId="{3F34B9C9-71C0-4A2D-977A-5E71EEC385BA}" srcOrd="0" destOrd="0" presId="urn:microsoft.com/office/officeart/2005/8/layout/hProcess11"/>
    <dgm:cxn modelId="{18754E6A-E770-4727-9FE6-F7771A34FDC7}" srcId="{57C55913-D7D3-41B8-9315-2E4ED2BFAC75}" destId="{9375816A-087B-42E4-933E-637415FF5EF4}" srcOrd="7" destOrd="0" parTransId="{39C52DF6-F1AD-4999-AF98-C46743E69E69}" sibTransId="{7C1C50E0-0A68-4D64-B1C7-7EEC3CDFE2DE}"/>
    <dgm:cxn modelId="{C50A2C7A-00D8-40DD-B6BF-30BC6418DE6D}" srcId="{57C55913-D7D3-41B8-9315-2E4ED2BFAC75}" destId="{03F14D06-3C1C-4699-986D-6A21DE3F3897}" srcOrd="4" destOrd="0" parTransId="{98C0AD13-E76D-4D7B-B9FD-CBD68290084D}" sibTransId="{D2A3F04C-4D54-46CB-8D7A-B4CB1F92EBEA}"/>
    <dgm:cxn modelId="{82C3CD5A-AE23-46F1-9214-7880CC6D7EBC}" srcId="{57C55913-D7D3-41B8-9315-2E4ED2BFAC75}" destId="{68CF8A6C-EEB4-4E37-B19F-18EB5560AAB6}" srcOrd="5" destOrd="0" parTransId="{E791A0A1-4037-48BF-B08D-6449A645E853}" sibTransId="{0AD339C2-3300-40F6-A6FA-BCDA1240EC43}"/>
    <dgm:cxn modelId="{5675B085-66A6-4535-8368-43009BC5762A}" type="presOf" srcId="{0F28EF9E-3785-4714-B4BB-27BD6EFDCADF}" destId="{DA6E8AD8-F6DB-41C1-AD68-BE763017D70C}" srcOrd="0" destOrd="0" presId="urn:microsoft.com/office/officeart/2005/8/layout/hProcess11"/>
    <dgm:cxn modelId="{41155F92-5C78-41DC-B9A5-CC17B7672FC9}" srcId="{57C55913-D7D3-41B8-9315-2E4ED2BFAC75}" destId="{0F28EF9E-3785-4714-B4BB-27BD6EFDCADF}" srcOrd="6" destOrd="0" parTransId="{387E2F19-0FC1-4016-B57E-CC1AC703752B}" sibTransId="{D181AD80-3263-4FA9-AB7E-E97B14B4BD37}"/>
    <dgm:cxn modelId="{53A5A5C5-D40E-45F6-AB48-6B97D2F50DD4}" type="presOf" srcId="{CCA9E6FE-FEA3-42C4-A6D1-1F935F1ABA46}" destId="{52896840-8CEC-4C60-868A-ADC5CBD961BF}" srcOrd="0" destOrd="0" presId="urn:microsoft.com/office/officeart/2005/8/layout/hProcess11"/>
    <dgm:cxn modelId="{E3A4E1C6-0AE4-418B-B829-4A93204073E4}" type="presOf" srcId="{03F14D06-3C1C-4699-986D-6A21DE3F3897}" destId="{AE248430-62CF-4167-8C6A-ECDED7436E1D}" srcOrd="0" destOrd="0" presId="urn:microsoft.com/office/officeart/2005/8/layout/hProcess11"/>
    <dgm:cxn modelId="{481A6DDF-C9F6-41EA-AD89-5290A7D56557}" srcId="{57C55913-D7D3-41B8-9315-2E4ED2BFAC75}" destId="{69D06FE1-091B-46A0-B376-D3E7493E501E}" srcOrd="2" destOrd="0" parTransId="{7F804ED3-CF72-4DB4-B41E-4BC9437D09F7}" sibTransId="{0813DA66-18F9-4C21-B948-091C6965A267}"/>
    <dgm:cxn modelId="{80EC9B13-C919-4FEA-B234-888899DAA6D7}" type="presParOf" srcId="{3F34B9C9-71C0-4A2D-977A-5E71EEC385BA}" destId="{D76668BA-4E04-4420-AEC3-ECFD43A3BA24}" srcOrd="0" destOrd="0" presId="urn:microsoft.com/office/officeart/2005/8/layout/hProcess11"/>
    <dgm:cxn modelId="{E553975C-5BF1-4342-97BA-30DB82037A56}" type="presParOf" srcId="{3F34B9C9-71C0-4A2D-977A-5E71EEC385BA}" destId="{DEC98FD3-1509-45CC-BD85-6FA45518B5E1}" srcOrd="1" destOrd="0" presId="urn:microsoft.com/office/officeart/2005/8/layout/hProcess11"/>
    <dgm:cxn modelId="{4BE54D96-6488-4103-B7FE-A86719E372E2}" type="presParOf" srcId="{DEC98FD3-1509-45CC-BD85-6FA45518B5E1}" destId="{256F2577-4C5E-4685-B042-C9E8932EF445}" srcOrd="0" destOrd="0" presId="urn:microsoft.com/office/officeart/2005/8/layout/hProcess11"/>
    <dgm:cxn modelId="{E860734E-A3DF-4449-9A24-C3F28D4A9F36}" type="presParOf" srcId="{256F2577-4C5E-4685-B042-C9E8932EF445}" destId="{1C5D2CF7-B092-4544-9AE6-4694E7C04F86}" srcOrd="0" destOrd="0" presId="urn:microsoft.com/office/officeart/2005/8/layout/hProcess11"/>
    <dgm:cxn modelId="{B4513D84-048F-446A-9B90-2511BA4AB4DC}" type="presParOf" srcId="{256F2577-4C5E-4685-B042-C9E8932EF445}" destId="{05E7A4A8-EA38-48A2-B209-CAC6BAAFDCF1}" srcOrd="1" destOrd="0" presId="urn:microsoft.com/office/officeart/2005/8/layout/hProcess11"/>
    <dgm:cxn modelId="{0A441B68-3E97-40B8-938C-BB7B6F754FB4}" type="presParOf" srcId="{256F2577-4C5E-4685-B042-C9E8932EF445}" destId="{A290ED6E-D8DA-4052-A20B-B7768EC88D7F}" srcOrd="2" destOrd="0" presId="urn:microsoft.com/office/officeart/2005/8/layout/hProcess11"/>
    <dgm:cxn modelId="{88FA2F35-3B75-414D-B7FE-90D94E919FAE}" type="presParOf" srcId="{DEC98FD3-1509-45CC-BD85-6FA45518B5E1}" destId="{D15C3558-3292-44DE-BA85-B78CADBBF19F}" srcOrd="1" destOrd="0" presId="urn:microsoft.com/office/officeart/2005/8/layout/hProcess11"/>
    <dgm:cxn modelId="{19412293-2832-4F8F-A239-87AEC76A3B48}" type="presParOf" srcId="{DEC98FD3-1509-45CC-BD85-6FA45518B5E1}" destId="{904C0D47-4BE2-443A-B700-D79194ACD6D2}" srcOrd="2" destOrd="0" presId="urn:microsoft.com/office/officeart/2005/8/layout/hProcess11"/>
    <dgm:cxn modelId="{07E24321-3A36-4CAB-B739-2CF868A859B5}" type="presParOf" srcId="{904C0D47-4BE2-443A-B700-D79194ACD6D2}" destId="{52896840-8CEC-4C60-868A-ADC5CBD961BF}" srcOrd="0" destOrd="0" presId="urn:microsoft.com/office/officeart/2005/8/layout/hProcess11"/>
    <dgm:cxn modelId="{449BA870-4C01-4E9F-BCBE-F75A0DD2D2DF}" type="presParOf" srcId="{904C0D47-4BE2-443A-B700-D79194ACD6D2}" destId="{8286EA5C-D5C4-49E0-9A55-D4CB6A5BDC20}" srcOrd="1" destOrd="0" presId="urn:microsoft.com/office/officeart/2005/8/layout/hProcess11"/>
    <dgm:cxn modelId="{41775931-6866-4F2D-9E0E-174CA426E287}" type="presParOf" srcId="{904C0D47-4BE2-443A-B700-D79194ACD6D2}" destId="{2C8C7988-D59C-43AF-8DC3-FA79E9F7EBD2}" srcOrd="2" destOrd="0" presId="urn:microsoft.com/office/officeart/2005/8/layout/hProcess11"/>
    <dgm:cxn modelId="{CB3EA4DD-E77C-4965-BD56-18EBB71D4CC5}" type="presParOf" srcId="{DEC98FD3-1509-45CC-BD85-6FA45518B5E1}" destId="{62E3B528-2E23-48FB-81B3-5937BD06DA2B}" srcOrd="3" destOrd="0" presId="urn:microsoft.com/office/officeart/2005/8/layout/hProcess11"/>
    <dgm:cxn modelId="{1B274A6B-D282-49E4-B72C-80DFD022AC87}" type="presParOf" srcId="{DEC98FD3-1509-45CC-BD85-6FA45518B5E1}" destId="{B0FD3727-D34B-453D-8ED2-4A9DDE18FFC7}" srcOrd="4" destOrd="0" presId="urn:microsoft.com/office/officeart/2005/8/layout/hProcess11"/>
    <dgm:cxn modelId="{12596C51-75D8-4F72-A43E-2AD09EB542DD}" type="presParOf" srcId="{B0FD3727-D34B-453D-8ED2-4A9DDE18FFC7}" destId="{479BB6A5-A1BB-4BD3-BA09-52BBFF45350E}" srcOrd="0" destOrd="0" presId="urn:microsoft.com/office/officeart/2005/8/layout/hProcess11"/>
    <dgm:cxn modelId="{5D043164-F3DB-4C19-A958-FDA1858071A3}" type="presParOf" srcId="{B0FD3727-D34B-453D-8ED2-4A9DDE18FFC7}" destId="{1DED1FA9-7809-4D27-8FDD-E924C9CA2B67}" srcOrd="1" destOrd="0" presId="urn:microsoft.com/office/officeart/2005/8/layout/hProcess11"/>
    <dgm:cxn modelId="{162BC17C-B455-400C-97D3-9B5A3DB4B2FF}" type="presParOf" srcId="{B0FD3727-D34B-453D-8ED2-4A9DDE18FFC7}" destId="{9625B62A-B6FB-495B-AB2C-83684E3D9802}" srcOrd="2" destOrd="0" presId="urn:microsoft.com/office/officeart/2005/8/layout/hProcess11"/>
    <dgm:cxn modelId="{9610B635-4E03-4FE1-9E7F-3AAAC6976C04}" type="presParOf" srcId="{DEC98FD3-1509-45CC-BD85-6FA45518B5E1}" destId="{E2B0CAAB-3F84-47DA-9B40-7A5B7AA461C8}" srcOrd="5" destOrd="0" presId="urn:microsoft.com/office/officeart/2005/8/layout/hProcess11"/>
    <dgm:cxn modelId="{593E5F23-C8C1-4176-8E5A-1B93C44B56E4}" type="presParOf" srcId="{DEC98FD3-1509-45CC-BD85-6FA45518B5E1}" destId="{5ECECCA2-E370-4DD2-BB68-49412A0160B3}" srcOrd="6" destOrd="0" presId="urn:microsoft.com/office/officeart/2005/8/layout/hProcess11"/>
    <dgm:cxn modelId="{3B2477A4-5750-43F0-80BD-D5CA561109BD}" type="presParOf" srcId="{5ECECCA2-E370-4DD2-BB68-49412A0160B3}" destId="{9C2A431F-33D0-4FB8-8040-3DE807114135}" srcOrd="0" destOrd="0" presId="urn:microsoft.com/office/officeart/2005/8/layout/hProcess11"/>
    <dgm:cxn modelId="{278349AA-BFAB-464F-A7B4-8EFC7A957B4C}" type="presParOf" srcId="{5ECECCA2-E370-4DD2-BB68-49412A0160B3}" destId="{6A790D5D-1957-4C2B-93EC-62F9D824A400}" srcOrd="1" destOrd="0" presId="urn:microsoft.com/office/officeart/2005/8/layout/hProcess11"/>
    <dgm:cxn modelId="{C6299249-211D-4AE8-BA40-F16648F7BD7A}" type="presParOf" srcId="{5ECECCA2-E370-4DD2-BB68-49412A0160B3}" destId="{A56F7AF1-8541-4EBE-AD41-8045E7500011}" srcOrd="2" destOrd="0" presId="urn:microsoft.com/office/officeart/2005/8/layout/hProcess11"/>
    <dgm:cxn modelId="{2B7F17A7-101E-41F3-859E-CB9CA1670EAE}" type="presParOf" srcId="{DEC98FD3-1509-45CC-BD85-6FA45518B5E1}" destId="{1DFD2B5A-0074-4B65-9855-FACFF06BD235}" srcOrd="7" destOrd="0" presId="urn:microsoft.com/office/officeart/2005/8/layout/hProcess11"/>
    <dgm:cxn modelId="{2D7E0A08-367B-4629-A4B0-E0674BB226EB}" type="presParOf" srcId="{DEC98FD3-1509-45CC-BD85-6FA45518B5E1}" destId="{439B2C8D-B051-43E8-ADF2-47ADE6A491CA}" srcOrd="8" destOrd="0" presId="urn:microsoft.com/office/officeart/2005/8/layout/hProcess11"/>
    <dgm:cxn modelId="{B944518E-890C-4A35-BF83-F82F40139097}" type="presParOf" srcId="{439B2C8D-B051-43E8-ADF2-47ADE6A491CA}" destId="{AE248430-62CF-4167-8C6A-ECDED7436E1D}" srcOrd="0" destOrd="0" presId="urn:microsoft.com/office/officeart/2005/8/layout/hProcess11"/>
    <dgm:cxn modelId="{55A5E28E-A126-40E5-93E4-49715561A5CB}" type="presParOf" srcId="{439B2C8D-B051-43E8-ADF2-47ADE6A491CA}" destId="{0E4C4AA6-5ADE-48A2-865F-166825BDB4C7}" srcOrd="1" destOrd="0" presId="urn:microsoft.com/office/officeart/2005/8/layout/hProcess11"/>
    <dgm:cxn modelId="{745CEE9D-492E-48E1-84A6-A8B43DCF95EE}" type="presParOf" srcId="{439B2C8D-B051-43E8-ADF2-47ADE6A491CA}" destId="{61B0FD25-E998-4113-84FE-70A2E035A479}" srcOrd="2" destOrd="0" presId="urn:microsoft.com/office/officeart/2005/8/layout/hProcess11"/>
    <dgm:cxn modelId="{1DA21E1B-2E04-4466-B86F-B54E0C92BD9E}" type="presParOf" srcId="{DEC98FD3-1509-45CC-BD85-6FA45518B5E1}" destId="{CD69D949-F176-4EAB-8434-D6BD215A81B9}" srcOrd="9" destOrd="0" presId="urn:microsoft.com/office/officeart/2005/8/layout/hProcess11"/>
    <dgm:cxn modelId="{C04E8BED-D0B1-40AE-8E01-E4E51ECCFBC5}" type="presParOf" srcId="{DEC98FD3-1509-45CC-BD85-6FA45518B5E1}" destId="{2384DD1F-CD62-4B59-8A1C-9A95A4257C0C}" srcOrd="10" destOrd="0" presId="urn:microsoft.com/office/officeart/2005/8/layout/hProcess11"/>
    <dgm:cxn modelId="{26BB5C92-A5C4-43D9-BCBE-14C399FB2108}" type="presParOf" srcId="{2384DD1F-CD62-4B59-8A1C-9A95A4257C0C}" destId="{A0F91778-74A0-45D6-A7D6-62A36AD60967}" srcOrd="0" destOrd="0" presId="urn:microsoft.com/office/officeart/2005/8/layout/hProcess11"/>
    <dgm:cxn modelId="{83B825C4-8C1D-4834-B138-0AEB6F47417F}" type="presParOf" srcId="{2384DD1F-CD62-4B59-8A1C-9A95A4257C0C}" destId="{3BC477B6-C9ED-4A32-BDF2-008B76C9E7C1}" srcOrd="1" destOrd="0" presId="urn:microsoft.com/office/officeart/2005/8/layout/hProcess11"/>
    <dgm:cxn modelId="{46A0A1E3-2F9D-4338-8458-33A8E66A0A5E}" type="presParOf" srcId="{2384DD1F-CD62-4B59-8A1C-9A95A4257C0C}" destId="{677E26CC-9B63-4B88-92B4-87F11FECE847}" srcOrd="2" destOrd="0" presId="urn:microsoft.com/office/officeart/2005/8/layout/hProcess11"/>
    <dgm:cxn modelId="{CAF2F211-B317-436C-8501-8B2FC10BA0AB}" type="presParOf" srcId="{DEC98FD3-1509-45CC-BD85-6FA45518B5E1}" destId="{D0814D32-AD5D-4E27-BD3F-49BA4CB11B6D}" srcOrd="11" destOrd="0" presId="urn:microsoft.com/office/officeart/2005/8/layout/hProcess11"/>
    <dgm:cxn modelId="{8F454B52-31FF-47B7-98CE-4245E9CAA272}" type="presParOf" srcId="{DEC98FD3-1509-45CC-BD85-6FA45518B5E1}" destId="{DB165091-3C47-4B38-BFC4-04AA15AA33C4}" srcOrd="12" destOrd="0" presId="urn:microsoft.com/office/officeart/2005/8/layout/hProcess11"/>
    <dgm:cxn modelId="{84AFC8F8-157E-4228-96D8-E3260AA8D027}" type="presParOf" srcId="{DB165091-3C47-4B38-BFC4-04AA15AA33C4}" destId="{DA6E8AD8-F6DB-41C1-AD68-BE763017D70C}" srcOrd="0" destOrd="0" presId="urn:microsoft.com/office/officeart/2005/8/layout/hProcess11"/>
    <dgm:cxn modelId="{149D986A-A262-45EF-B3C1-F1D9D70EBCF5}" type="presParOf" srcId="{DB165091-3C47-4B38-BFC4-04AA15AA33C4}" destId="{25EA0F57-40E0-46E6-BECB-315F3DBDAEF2}" srcOrd="1" destOrd="0" presId="urn:microsoft.com/office/officeart/2005/8/layout/hProcess11"/>
    <dgm:cxn modelId="{D88AB1A2-7E2A-443E-A4AC-A89CF24712F5}" type="presParOf" srcId="{DB165091-3C47-4B38-BFC4-04AA15AA33C4}" destId="{A553CE73-6FB8-4326-B8E8-E6F3C1A11106}" srcOrd="2" destOrd="0" presId="urn:microsoft.com/office/officeart/2005/8/layout/hProcess11"/>
    <dgm:cxn modelId="{C059A7C6-DD14-4260-AF1E-1576552FDEE7}" type="presParOf" srcId="{DEC98FD3-1509-45CC-BD85-6FA45518B5E1}" destId="{B9371563-7897-4A1C-80BC-7B75E11535A1}" srcOrd="13" destOrd="0" presId="urn:microsoft.com/office/officeart/2005/8/layout/hProcess11"/>
    <dgm:cxn modelId="{307D1FF3-75F3-4C72-81FF-B7CA5068D736}" type="presParOf" srcId="{DEC98FD3-1509-45CC-BD85-6FA45518B5E1}" destId="{3201E147-3F11-435A-9531-50A961AEE723}" srcOrd="14" destOrd="0" presId="urn:microsoft.com/office/officeart/2005/8/layout/hProcess11"/>
    <dgm:cxn modelId="{524A71F8-047B-4C55-A5E0-2934B342EE10}" type="presParOf" srcId="{3201E147-3F11-435A-9531-50A961AEE723}" destId="{03136560-A6D4-4ED2-BE99-8450D1448DA1}" srcOrd="0" destOrd="0" presId="urn:microsoft.com/office/officeart/2005/8/layout/hProcess11"/>
    <dgm:cxn modelId="{B19F89BB-96EA-4870-AE40-6CB783C0A1C7}" type="presParOf" srcId="{3201E147-3F11-435A-9531-50A961AEE723}" destId="{A3DF78FB-333D-4041-8CFB-C8A019BCD275}" srcOrd="1" destOrd="0" presId="urn:microsoft.com/office/officeart/2005/8/layout/hProcess11"/>
    <dgm:cxn modelId="{DCB32292-3293-460B-81A9-B9EA92B83642}" type="presParOf" srcId="{3201E147-3F11-435A-9531-50A961AEE723}" destId="{F7BAE410-FC3C-4EC3-8595-FB4A7DAA4F1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ED9C6E-69E2-47F3-A89E-5CD2A81E146D}" type="doc">
      <dgm:prSet loTypeId="urn:microsoft.com/office/officeart/2016/7/layout/RoundedRectangleTimeline" loCatId="process" qsTypeId="urn:microsoft.com/office/officeart/2005/8/quickstyle/simple4" qsCatId="simple" csTypeId="urn:microsoft.com/office/officeart/2005/8/colors/accent1_2" csCatId="accent1" phldr="1"/>
      <dgm:spPr/>
      <dgm:t>
        <a:bodyPr/>
        <a:lstStyle/>
        <a:p>
          <a:endParaRPr lang="en-US"/>
        </a:p>
      </dgm:t>
    </dgm:pt>
    <dgm:pt modelId="{1810A998-42BE-4821-9AA1-CA0BDFF8A098}">
      <dgm:prSet custT="1"/>
      <dgm:spPr/>
      <dgm:t>
        <a:bodyPr/>
        <a:lstStyle/>
        <a:p>
          <a:r>
            <a:rPr lang="en-US" sz="2400"/>
            <a:t>Feb. 2021</a:t>
          </a:r>
        </a:p>
      </dgm:t>
    </dgm:pt>
    <dgm:pt modelId="{6DEB7772-86CB-4004-88C6-058415B76595}" type="parTrans" cxnId="{0996CA83-DCDF-4281-8D4F-0245FCA1CF8F}">
      <dgm:prSet/>
      <dgm:spPr/>
      <dgm:t>
        <a:bodyPr/>
        <a:lstStyle/>
        <a:p>
          <a:endParaRPr lang="en-US"/>
        </a:p>
      </dgm:t>
    </dgm:pt>
    <dgm:pt modelId="{88A104DA-F55E-445A-91DA-096B9FE3BAA3}" type="sibTrans" cxnId="{0996CA83-DCDF-4281-8D4F-0245FCA1CF8F}">
      <dgm:prSet/>
      <dgm:spPr/>
      <dgm:t>
        <a:bodyPr/>
        <a:lstStyle/>
        <a:p>
          <a:endParaRPr lang="en-US"/>
        </a:p>
      </dgm:t>
    </dgm:pt>
    <dgm:pt modelId="{8E5902E4-64DC-4E31-9848-7B1C841168DB}">
      <dgm:prSet custT="1"/>
      <dgm:spPr/>
      <dgm:t>
        <a:bodyPr/>
        <a:lstStyle/>
        <a:p>
          <a:r>
            <a:rPr lang="en-US" sz="2400" dirty="0"/>
            <a:t>Over 30,000 continuing education learners since February 2021</a:t>
          </a:r>
        </a:p>
      </dgm:t>
    </dgm:pt>
    <dgm:pt modelId="{FE3C3FA4-1FE9-4785-B029-E0E32852E3DF}" type="parTrans" cxnId="{9AE04EAC-3512-4210-935A-63BBF7E15ED0}">
      <dgm:prSet/>
      <dgm:spPr/>
      <dgm:t>
        <a:bodyPr/>
        <a:lstStyle/>
        <a:p>
          <a:endParaRPr lang="en-US"/>
        </a:p>
      </dgm:t>
    </dgm:pt>
    <dgm:pt modelId="{7BF0F234-7D30-48F0-8C26-D209991B1B05}" type="sibTrans" cxnId="{9AE04EAC-3512-4210-935A-63BBF7E15ED0}">
      <dgm:prSet/>
      <dgm:spPr/>
      <dgm:t>
        <a:bodyPr/>
        <a:lstStyle/>
        <a:p>
          <a:endParaRPr lang="en-US"/>
        </a:p>
      </dgm:t>
    </dgm:pt>
    <dgm:pt modelId="{F419AB8E-A786-4589-BF1B-B69072A80C51}">
      <dgm:prSet custT="1"/>
      <dgm:spPr/>
      <dgm:t>
        <a:bodyPr/>
        <a:lstStyle/>
        <a:p>
          <a:r>
            <a:rPr lang="en-US" sz="2400"/>
            <a:t>Sep. 2021</a:t>
          </a:r>
        </a:p>
      </dgm:t>
    </dgm:pt>
    <dgm:pt modelId="{C4C75252-4D34-4967-ABB3-B77C3A36A211}" type="parTrans" cxnId="{B32B9701-851E-4163-AB16-6CAEC61BC4BF}">
      <dgm:prSet/>
      <dgm:spPr/>
      <dgm:t>
        <a:bodyPr/>
        <a:lstStyle/>
        <a:p>
          <a:endParaRPr lang="en-US"/>
        </a:p>
      </dgm:t>
    </dgm:pt>
    <dgm:pt modelId="{F5A1B9D1-4077-40CD-B854-CB225CF84445}" type="sibTrans" cxnId="{B32B9701-851E-4163-AB16-6CAEC61BC4BF}">
      <dgm:prSet/>
      <dgm:spPr/>
      <dgm:t>
        <a:bodyPr/>
        <a:lstStyle/>
        <a:p>
          <a:endParaRPr lang="en-US"/>
        </a:p>
      </dgm:t>
    </dgm:pt>
    <dgm:pt modelId="{F91AF414-B6D2-4E0D-8AED-6912CA9DEC8A}">
      <dgm:prSet custT="1"/>
      <dgm:spPr/>
      <dgm:t>
        <a:bodyPr/>
        <a:lstStyle/>
        <a:p>
          <a:r>
            <a:rPr lang="en-US" sz="2400" dirty="0"/>
            <a:t>113,000 Website Users </a:t>
          </a:r>
          <a:r>
            <a:rPr lang="en-US" sz="1700" dirty="0"/>
            <a:t>from 10 countries since September 2021</a:t>
          </a:r>
        </a:p>
      </dgm:t>
    </dgm:pt>
    <dgm:pt modelId="{5FBF0C59-EFC6-4265-BC01-0061866E7AEF}" type="parTrans" cxnId="{50D08B2D-5B90-45D2-9142-93651AE509AC}">
      <dgm:prSet/>
      <dgm:spPr/>
      <dgm:t>
        <a:bodyPr/>
        <a:lstStyle/>
        <a:p>
          <a:endParaRPr lang="en-US"/>
        </a:p>
      </dgm:t>
    </dgm:pt>
    <dgm:pt modelId="{3036FD7B-818A-4B3D-A99E-34F989EC7064}" type="sibTrans" cxnId="{50D08B2D-5B90-45D2-9142-93651AE509AC}">
      <dgm:prSet/>
      <dgm:spPr/>
      <dgm:t>
        <a:bodyPr/>
        <a:lstStyle/>
        <a:p>
          <a:endParaRPr lang="en-US"/>
        </a:p>
      </dgm:t>
    </dgm:pt>
    <dgm:pt modelId="{CFC296FE-C444-4E65-9D70-34F68961C93F}" type="pres">
      <dgm:prSet presAssocID="{BDED9C6E-69E2-47F3-A89E-5CD2A81E146D}" presName="Name0" presStyleCnt="0">
        <dgm:presLayoutVars>
          <dgm:chMax/>
          <dgm:chPref/>
          <dgm:animLvl val="lvl"/>
        </dgm:presLayoutVars>
      </dgm:prSet>
      <dgm:spPr/>
    </dgm:pt>
    <dgm:pt modelId="{7D85FA45-0592-4B07-A898-9045AA1C38B3}" type="pres">
      <dgm:prSet presAssocID="{1810A998-42BE-4821-9AA1-CA0BDFF8A098}" presName="composite" presStyleCnt="0"/>
      <dgm:spPr/>
    </dgm:pt>
    <dgm:pt modelId="{BC084191-CB7D-45EC-BB84-284E48AA3197}" type="pres">
      <dgm:prSet presAssocID="{1810A998-42BE-4821-9AA1-CA0BDFF8A098}" presName="parent" presStyleLbl="alignNode1" presStyleIdx="0" presStyleCnt="2">
        <dgm:presLayoutVars>
          <dgm:chMax val="1"/>
          <dgm:chPref val="1"/>
          <dgm:bulletEnabled val="1"/>
        </dgm:presLayoutVars>
      </dgm:prSet>
      <dgm:spPr/>
    </dgm:pt>
    <dgm:pt modelId="{3CF8C5EB-EB7F-4504-80EA-C43E305016D7}" type="pres">
      <dgm:prSet presAssocID="{1810A998-42BE-4821-9AA1-CA0BDFF8A098}" presName="Childtext" presStyleLbl="revTx" presStyleIdx="0" presStyleCnt="2">
        <dgm:presLayoutVars>
          <dgm:bulletEnabled val="1"/>
        </dgm:presLayoutVars>
      </dgm:prSet>
      <dgm:spPr/>
    </dgm:pt>
    <dgm:pt modelId="{AB91EA3B-C5D9-4A2C-B159-0AC98DA301D0}" type="pres">
      <dgm:prSet presAssocID="{1810A998-42BE-4821-9AA1-CA0BDFF8A098}" presName="ConnectLine" presStyleLbl="sibTrans1D1" presStyleIdx="0" presStyleCnt="2"/>
      <dgm:spPr>
        <a:noFill/>
        <a:ln w="9525" cap="flat" cmpd="sng" algn="ctr">
          <a:solidFill>
            <a:schemeClr val="accent1">
              <a:hueOff val="0"/>
              <a:satOff val="0"/>
              <a:lumOff val="0"/>
              <a:alphaOff val="0"/>
            </a:schemeClr>
          </a:solidFill>
          <a:prstDash val="dash"/>
        </a:ln>
        <a:effectLst/>
      </dgm:spPr>
    </dgm:pt>
    <dgm:pt modelId="{E7931113-69A6-4256-82BF-2FEFBD165F90}" type="pres">
      <dgm:prSet presAssocID="{1810A998-42BE-4821-9AA1-CA0BDFF8A098}" presName="ConnectLineEnd" presStyleLbl="lnNode1" presStyleIdx="0" presStyleCnt="2"/>
      <dgm:spPr/>
    </dgm:pt>
    <dgm:pt modelId="{4D890ACD-D1AF-4377-9C1F-10B8821DBAC0}" type="pres">
      <dgm:prSet presAssocID="{1810A998-42BE-4821-9AA1-CA0BDFF8A098}" presName="EmptyPane" presStyleCnt="0"/>
      <dgm:spPr/>
    </dgm:pt>
    <dgm:pt modelId="{D6DF2E39-1776-4C4E-A498-A7915AACD20E}" type="pres">
      <dgm:prSet presAssocID="{88A104DA-F55E-445A-91DA-096B9FE3BAA3}" presName="spaceBetweenRectangles" presStyleCnt="0"/>
      <dgm:spPr/>
    </dgm:pt>
    <dgm:pt modelId="{A8F85E88-E246-4E79-9D1F-567416DDD70F}" type="pres">
      <dgm:prSet presAssocID="{F419AB8E-A786-4589-BF1B-B69072A80C51}" presName="composite" presStyleCnt="0"/>
      <dgm:spPr/>
    </dgm:pt>
    <dgm:pt modelId="{1ACED54E-CEC7-42BC-BAA6-20EA7FCDA4D7}" type="pres">
      <dgm:prSet presAssocID="{F419AB8E-A786-4589-BF1B-B69072A80C51}" presName="parent" presStyleLbl="alignNode1" presStyleIdx="1" presStyleCnt="2">
        <dgm:presLayoutVars>
          <dgm:chMax val="1"/>
          <dgm:chPref val="1"/>
          <dgm:bulletEnabled val="1"/>
        </dgm:presLayoutVars>
      </dgm:prSet>
      <dgm:spPr/>
    </dgm:pt>
    <dgm:pt modelId="{F93383FE-8EE0-46C9-BB86-3CB91D79988B}" type="pres">
      <dgm:prSet presAssocID="{F419AB8E-A786-4589-BF1B-B69072A80C51}" presName="Childtext" presStyleLbl="revTx" presStyleIdx="1" presStyleCnt="2">
        <dgm:presLayoutVars>
          <dgm:bulletEnabled val="1"/>
        </dgm:presLayoutVars>
      </dgm:prSet>
      <dgm:spPr/>
    </dgm:pt>
    <dgm:pt modelId="{1F430E34-63F2-48F7-9B26-7D1901DF24B1}" type="pres">
      <dgm:prSet presAssocID="{F419AB8E-A786-4589-BF1B-B69072A80C51}" presName="ConnectLine" presStyleLbl="sibTrans1D1" presStyleIdx="1" presStyleCnt="2"/>
      <dgm:spPr>
        <a:noFill/>
        <a:ln w="9525" cap="flat" cmpd="sng" algn="ctr">
          <a:solidFill>
            <a:schemeClr val="accent1">
              <a:hueOff val="0"/>
              <a:satOff val="0"/>
              <a:lumOff val="0"/>
              <a:alphaOff val="0"/>
            </a:schemeClr>
          </a:solidFill>
          <a:prstDash val="dash"/>
        </a:ln>
        <a:effectLst/>
      </dgm:spPr>
    </dgm:pt>
    <dgm:pt modelId="{4CDCFA38-FB51-4FEC-BBD8-D34BC9B9E2F1}" type="pres">
      <dgm:prSet presAssocID="{F419AB8E-A786-4589-BF1B-B69072A80C51}" presName="ConnectLineEnd" presStyleLbl="lnNode1" presStyleIdx="1" presStyleCnt="2"/>
      <dgm:spPr/>
    </dgm:pt>
    <dgm:pt modelId="{8153A442-5F85-4D86-8878-649C7AA6CF81}" type="pres">
      <dgm:prSet presAssocID="{F419AB8E-A786-4589-BF1B-B69072A80C51}" presName="EmptyPane" presStyleCnt="0"/>
      <dgm:spPr/>
    </dgm:pt>
  </dgm:ptLst>
  <dgm:cxnLst>
    <dgm:cxn modelId="{B32B9701-851E-4163-AB16-6CAEC61BC4BF}" srcId="{BDED9C6E-69E2-47F3-A89E-5CD2A81E146D}" destId="{F419AB8E-A786-4589-BF1B-B69072A80C51}" srcOrd="1" destOrd="0" parTransId="{C4C75252-4D34-4967-ABB3-B77C3A36A211}" sibTransId="{F5A1B9D1-4077-40CD-B854-CB225CF84445}"/>
    <dgm:cxn modelId="{1485B61D-A5FD-41D0-A959-5B7F1998B9E7}" type="presOf" srcId="{1810A998-42BE-4821-9AA1-CA0BDFF8A098}" destId="{BC084191-CB7D-45EC-BB84-284E48AA3197}" srcOrd="0" destOrd="0" presId="urn:microsoft.com/office/officeart/2016/7/layout/RoundedRectangleTimeline"/>
    <dgm:cxn modelId="{50D08B2D-5B90-45D2-9142-93651AE509AC}" srcId="{F419AB8E-A786-4589-BF1B-B69072A80C51}" destId="{F91AF414-B6D2-4E0D-8AED-6912CA9DEC8A}" srcOrd="0" destOrd="0" parTransId="{5FBF0C59-EFC6-4265-BC01-0061866E7AEF}" sibTransId="{3036FD7B-818A-4B3D-A99E-34F989EC7064}"/>
    <dgm:cxn modelId="{77D35B38-FF2E-48E3-B5F3-B43F41BA1943}" type="presOf" srcId="{BDED9C6E-69E2-47F3-A89E-5CD2A81E146D}" destId="{CFC296FE-C444-4E65-9D70-34F68961C93F}" srcOrd="0" destOrd="0" presId="urn:microsoft.com/office/officeart/2016/7/layout/RoundedRectangleTimeline"/>
    <dgm:cxn modelId="{8AA91768-1869-4AE6-BF69-65F7669324B4}" type="presOf" srcId="{F91AF414-B6D2-4E0D-8AED-6912CA9DEC8A}" destId="{F93383FE-8EE0-46C9-BB86-3CB91D79988B}" srcOrd="0" destOrd="0" presId="urn:microsoft.com/office/officeart/2016/7/layout/RoundedRectangleTimeline"/>
    <dgm:cxn modelId="{0996CA83-DCDF-4281-8D4F-0245FCA1CF8F}" srcId="{BDED9C6E-69E2-47F3-A89E-5CD2A81E146D}" destId="{1810A998-42BE-4821-9AA1-CA0BDFF8A098}" srcOrd="0" destOrd="0" parTransId="{6DEB7772-86CB-4004-88C6-058415B76595}" sibTransId="{88A104DA-F55E-445A-91DA-096B9FE3BAA3}"/>
    <dgm:cxn modelId="{EB0980A6-F43C-40D6-B776-7A134F0BF0F3}" type="presOf" srcId="{F419AB8E-A786-4589-BF1B-B69072A80C51}" destId="{1ACED54E-CEC7-42BC-BAA6-20EA7FCDA4D7}" srcOrd="0" destOrd="0" presId="urn:microsoft.com/office/officeart/2016/7/layout/RoundedRectangleTimeline"/>
    <dgm:cxn modelId="{73C801A8-A534-4AD4-809B-2AFE2D595868}" type="presOf" srcId="{8E5902E4-64DC-4E31-9848-7B1C841168DB}" destId="{3CF8C5EB-EB7F-4504-80EA-C43E305016D7}" srcOrd="0" destOrd="0" presId="urn:microsoft.com/office/officeart/2016/7/layout/RoundedRectangleTimeline"/>
    <dgm:cxn modelId="{9AE04EAC-3512-4210-935A-63BBF7E15ED0}" srcId="{1810A998-42BE-4821-9AA1-CA0BDFF8A098}" destId="{8E5902E4-64DC-4E31-9848-7B1C841168DB}" srcOrd="0" destOrd="0" parTransId="{FE3C3FA4-1FE9-4785-B029-E0E32852E3DF}" sibTransId="{7BF0F234-7D30-48F0-8C26-D209991B1B05}"/>
    <dgm:cxn modelId="{C1DB79B9-7B02-4F81-99FF-0D91C1EFE552}" type="presParOf" srcId="{CFC296FE-C444-4E65-9D70-34F68961C93F}" destId="{7D85FA45-0592-4B07-A898-9045AA1C38B3}" srcOrd="0" destOrd="0" presId="urn:microsoft.com/office/officeart/2016/7/layout/RoundedRectangleTimeline"/>
    <dgm:cxn modelId="{1D723556-36CA-4D26-8D3A-BFF93BDF75DB}" type="presParOf" srcId="{7D85FA45-0592-4B07-A898-9045AA1C38B3}" destId="{BC084191-CB7D-45EC-BB84-284E48AA3197}" srcOrd="0" destOrd="0" presId="urn:microsoft.com/office/officeart/2016/7/layout/RoundedRectangleTimeline"/>
    <dgm:cxn modelId="{2B7849E5-17EC-4E56-81F9-60D70DA59470}" type="presParOf" srcId="{7D85FA45-0592-4B07-A898-9045AA1C38B3}" destId="{3CF8C5EB-EB7F-4504-80EA-C43E305016D7}" srcOrd="1" destOrd="0" presId="urn:microsoft.com/office/officeart/2016/7/layout/RoundedRectangleTimeline"/>
    <dgm:cxn modelId="{A4ADA625-D5B3-4DB3-A4E9-5FF4B6D01F2F}" type="presParOf" srcId="{7D85FA45-0592-4B07-A898-9045AA1C38B3}" destId="{AB91EA3B-C5D9-4A2C-B159-0AC98DA301D0}" srcOrd="2" destOrd="0" presId="urn:microsoft.com/office/officeart/2016/7/layout/RoundedRectangleTimeline"/>
    <dgm:cxn modelId="{E31118D9-C86C-4AAC-A1E8-96069ECE27C3}" type="presParOf" srcId="{7D85FA45-0592-4B07-A898-9045AA1C38B3}" destId="{E7931113-69A6-4256-82BF-2FEFBD165F90}" srcOrd="3" destOrd="0" presId="urn:microsoft.com/office/officeart/2016/7/layout/RoundedRectangleTimeline"/>
    <dgm:cxn modelId="{CCEF7413-5205-4E50-8DDD-2B6364C5C034}" type="presParOf" srcId="{7D85FA45-0592-4B07-A898-9045AA1C38B3}" destId="{4D890ACD-D1AF-4377-9C1F-10B8821DBAC0}" srcOrd="4" destOrd="0" presId="urn:microsoft.com/office/officeart/2016/7/layout/RoundedRectangleTimeline"/>
    <dgm:cxn modelId="{C772D882-06FC-46F5-B6F9-AD762F833D39}" type="presParOf" srcId="{CFC296FE-C444-4E65-9D70-34F68961C93F}" destId="{D6DF2E39-1776-4C4E-A498-A7915AACD20E}" srcOrd="1" destOrd="0" presId="urn:microsoft.com/office/officeart/2016/7/layout/RoundedRectangleTimeline"/>
    <dgm:cxn modelId="{2CD93CE9-B79A-4D7B-B105-F31321B55C1F}" type="presParOf" srcId="{CFC296FE-C444-4E65-9D70-34F68961C93F}" destId="{A8F85E88-E246-4E79-9D1F-567416DDD70F}" srcOrd="2" destOrd="0" presId="urn:microsoft.com/office/officeart/2016/7/layout/RoundedRectangleTimeline"/>
    <dgm:cxn modelId="{4A217678-4F73-49F8-91DE-255E487BAB46}" type="presParOf" srcId="{A8F85E88-E246-4E79-9D1F-567416DDD70F}" destId="{1ACED54E-CEC7-42BC-BAA6-20EA7FCDA4D7}" srcOrd="0" destOrd="0" presId="urn:microsoft.com/office/officeart/2016/7/layout/RoundedRectangleTimeline"/>
    <dgm:cxn modelId="{02B92933-32F2-43A4-88E4-18D2433923C3}" type="presParOf" srcId="{A8F85E88-E246-4E79-9D1F-567416DDD70F}" destId="{F93383FE-8EE0-46C9-BB86-3CB91D79988B}" srcOrd="1" destOrd="0" presId="urn:microsoft.com/office/officeart/2016/7/layout/RoundedRectangleTimeline"/>
    <dgm:cxn modelId="{DF1A5451-7A70-4256-B826-D21BE9BA016E}" type="presParOf" srcId="{A8F85E88-E246-4E79-9D1F-567416DDD70F}" destId="{1F430E34-63F2-48F7-9B26-7D1901DF24B1}" srcOrd="2" destOrd="0" presId="urn:microsoft.com/office/officeart/2016/7/layout/RoundedRectangleTimeline"/>
    <dgm:cxn modelId="{0FEF9BC2-C9F6-4B9C-A60F-AC18F758FF47}" type="presParOf" srcId="{A8F85E88-E246-4E79-9D1F-567416DDD70F}" destId="{4CDCFA38-FB51-4FEC-BBD8-D34BC9B9E2F1}" srcOrd="3" destOrd="0" presId="urn:microsoft.com/office/officeart/2016/7/layout/RoundedRectangleTimeline"/>
    <dgm:cxn modelId="{EE472F01-901E-4D02-8000-D272557461A4}" type="presParOf" srcId="{A8F85E88-E246-4E79-9D1F-567416DDD70F}" destId="{8153A442-5F85-4D86-8878-649C7AA6CF81}" srcOrd="4" destOrd="0" presId="urn:microsoft.com/office/officeart/2016/7/layout/RoundedRectangle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3D211-8655-45B4-8659-C60C269B5971}">
      <dsp:nvSpPr>
        <dsp:cNvPr id="0" name=""/>
        <dsp:cNvSpPr/>
      </dsp:nvSpPr>
      <dsp:spPr>
        <a:xfrm>
          <a:off x="5048" y="632538"/>
          <a:ext cx="1417082" cy="425124"/>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1981" tIns="111981" rIns="111981" bIns="111981" numCol="1" spcCol="1270" anchor="ctr" anchorCtr="0">
          <a:noAutofit/>
        </a:bodyPr>
        <a:lstStyle/>
        <a:p>
          <a:pPr marL="0" lvl="0" indent="0" algn="ctr" defTabSz="666750">
            <a:lnSpc>
              <a:spcPct val="90000"/>
            </a:lnSpc>
            <a:spcBef>
              <a:spcPct val="0"/>
            </a:spcBef>
            <a:spcAft>
              <a:spcPct val="35000"/>
            </a:spcAft>
            <a:buNone/>
          </a:pPr>
          <a:r>
            <a:rPr lang="en-US" sz="1500" kern="1200"/>
            <a:t>Evolve in</a:t>
          </a:r>
        </a:p>
      </dsp:txBody>
      <dsp:txXfrm>
        <a:off x="5048" y="632538"/>
        <a:ext cx="1417082" cy="425124"/>
      </dsp:txXfrm>
    </dsp:sp>
    <dsp:sp modelId="{FFAFBB65-58A3-4170-ADBB-E03ADE732714}">
      <dsp:nvSpPr>
        <dsp:cNvPr id="0" name=""/>
        <dsp:cNvSpPr/>
      </dsp:nvSpPr>
      <dsp:spPr>
        <a:xfrm>
          <a:off x="5048" y="1057662"/>
          <a:ext cx="1417082" cy="2038832"/>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976" tIns="139976" rIns="139976" bIns="139976" numCol="1" spcCol="1270" anchor="t" anchorCtr="0">
          <a:noAutofit/>
        </a:bodyPr>
        <a:lstStyle/>
        <a:p>
          <a:pPr marL="0" lvl="0" indent="0" algn="l" defTabSz="488950">
            <a:lnSpc>
              <a:spcPct val="90000"/>
            </a:lnSpc>
            <a:spcBef>
              <a:spcPct val="0"/>
            </a:spcBef>
            <a:spcAft>
              <a:spcPct val="35000"/>
            </a:spcAft>
            <a:buNone/>
          </a:pPr>
          <a:r>
            <a:rPr lang="en-US" sz="1100" kern="1200"/>
            <a:t>To help Nurses evolve in their roles and giving the outlets to grow by:</a:t>
          </a:r>
        </a:p>
      </dsp:txBody>
      <dsp:txXfrm>
        <a:off x="5048" y="1057662"/>
        <a:ext cx="1417082" cy="2038832"/>
      </dsp:txXfrm>
    </dsp:sp>
    <dsp:sp modelId="{F27F1F2C-8E97-4A6A-9494-2EA113FEB1FD}">
      <dsp:nvSpPr>
        <dsp:cNvPr id="0" name=""/>
        <dsp:cNvSpPr/>
      </dsp:nvSpPr>
      <dsp:spPr>
        <a:xfrm>
          <a:off x="1530025" y="632538"/>
          <a:ext cx="1417082" cy="425124"/>
        </a:xfrm>
        <a:prstGeom prst="rect">
          <a:avLst/>
        </a:prstGeom>
        <a:solidFill>
          <a:schemeClr val="accent5">
            <a:hueOff val="-2252848"/>
            <a:satOff val="-5806"/>
            <a:lumOff val="-3922"/>
            <a:alphaOff val="0"/>
          </a:schemeClr>
        </a:solidFill>
        <a:ln w="25400" cap="flat" cmpd="sng" algn="ctr">
          <a:solidFill>
            <a:schemeClr val="accent5">
              <a:hueOff val="-2252848"/>
              <a:satOff val="-5806"/>
              <a:lumOff val="-392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1981" tIns="111981" rIns="111981" bIns="111981" numCol="1" spcCol="1270" anchor="ctr" anchorCtr="0">
          <a:noAutofit/>
        </a:bodyPr>
        <a:lstStyle/>
        <a:p>
          <a:pPr marL="0" lvl="0" indent="0" algn="ctr" defTabSz="666750">
            <a:lnSpc>
              <a:spcPct val="90000"/>
            </a:lnSpc>
            <a:spcBef>
              <a:spcPct val="0"/>
            </a:spcBef>
            <a:spcAft>
              <a:spcPct val="35000"/>
            </a:spcAft>
            <a:buNone/>
          </a:pPr>
          <a:r>
            <a:rPr lang="en-US" sz="1500" kern="1200" dirty="0"/>
            <a:t>Knowledge</a:t>
          </a:r>
        </a:p>
      </dsp:txBody>
      <dsp:txXfrm>
        <a:off x="1530025" y="632538"/>
        <a:ext cx="1417082" cy="425124"/>
      </dsp:txXfrm>
    </dsp:sp>
    <dsp:sp modelId="{28B33C84-4319-4C80-BDE1-C9EF0A3FC62D}">
      <dsp:nvSpPr>
        <dsp:cNvPr id="0" name=""/>
        <dsp:cNvSpPr/>
      </dsp:nvSpPr>
      <dsp:spPr>
        <a:xfrm>
          <a:off x="1530025" y="1057662"/>
          <a:ext cx="1417082" cy="2038832"/>
        </a:xfrm>
        <a:prstGeom prst="rect">
          <a:avLst/>
        </a:prstGeom>
        <a:solidFill>
          <a:schemeClr val="accent5">
            <a:tint val="40000"/>
            <a:alpha val="90000"/>
            <a:hueOff val="-2246587"/>
            <a:satOff val="-7611"/>
            <a:lumOff val="-976"/>
            <a:alphaOff val="0"/>
          </a:schemeClr>
        </a:solidFill>
        <a:ln w="25400" cap="flat" cmpd="sng" algn="ctr">
          <a:solidFill>
            <a:schemeClr val="accent5">
              <a:tint val="40000"/>
              <a:alpha val="90000"/>
              <a:hueOff val="-2246587"/>
              <a:satOff val="-7611"/>
              <a:lumOff val="-9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976" tIns="139976" rIns="139976" bIns="139976" numCol="1" spcCol="1270" anchor="t" anchorCtr="0">
          <a:noAutofit/>
        </a:bodyPr>
        <a:lstStyle/>
        <a:p>
          <a:pPr marL="0" lvl="0" indent="0" algn="l" defTabSz="488950">
            <a:lnSpc>
              <a:spcPct val="90000"/>
            </a:lnSpc>
            <a:spcBef>
              <a:spcPct val="0"/>
            </a:spcBef>
            <a:spcAft>
              <a:spcPct val="35000"/>
            </a:spcAft>
            <a:buNone/>
          </a:pPr>
          <a:r>
            <a:rPr lang="en-US" sz="1100" kern="1200" dirty="0"/>
            <a:t>Strategic vision and direction of the organization; resources; advocacy; creating an environment of experimentation &amp; use of novel approaches; dedicate time for innovators</a:t>
          </a:r>
        </a:p>
      </dsp:txBody>
      <dsp:txXfrm>
        <a:off x="1530025" y="1057662"/>
        <a:ext cx="1417082" cy="2038832"/>
      </dsp:txXfrm>
    </dsp:sp>
    <dsp:sp modelId="{980A0BFD-9375-45D1-B8BD-A8EE66ED27B4}">
      <dsp:nvSpPr>
        <dsp:cNvPr id="0" name=""/>
        <dsp:cNvSpPr/>
      </dsp:nvSpPr>
      <dsp:spPr>
        <a:xfrm>
          <a:off x="3055002" y="632538"/>
          <a:ext cx="1417082" cy="425124"/>
        </a:xfrm>
        <a:prstGeom prst="rect">
          <a:avLst/>
        </a:prstGeom>
        <a:solidFill>
          <a:schemeClr val="accent5">
            <a:hueOff val="-4505695"/>
            <a:satOff val="-11613"/>
            <a:lumOff val="-7843"/>
            <a:alphaOff val="0"/>
          </a:schemeClr>
        </a:solidFill>
        <a:ln w="25400" cap="flat" cmpd="sng" algn="ctr">
          <a:solidFill>
            <a:schemeClr val="accent5">
              <a:hueOff val="-4505695"/>
              <a:satOff val="-11613"/>
              <a:lumOff val="-784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1981" tIns="111981" rIns="111981" bIns="111981" numCol="1" spcCol="1270" anchor="ctr" anchorCtr="0">
          <a:noAutofit/>
        </a:bodyPr>
        <a:lstStyle/>
        <a:p>
          <a:pPr marL="0" lvl="0" indent="0" algn="ctr" defTabSz="666750">
            <a:lnSpc>
              <a:spcPct val="90000"/>
            </a:lnSpc>
            <a:spcBef>
              <a:spcPct val="0"/>
            </a:spcBef>
            <a:spcAft>
              <a:spcPct val="35000"/>
            </a:spcAft>
            <a:buNone/>
          </a:pPr>
          <a:r>
            <a:rPr lang="en-US" sz="1500" kern="1200"/>
            <a:t>Discover</a:t>
          </a:r>
        </a:p>
      </dsp:txBody>
      <dsp:txXfrm>
        <a:off x="3055002" y="632538"/>
        <a:ext cx="1417082" cy="425124"/>
      </dsp:txXfrm>
    </dsp:sp>
    <dsp:sp modelId="{E2FA8BD9-6AEC-455C-9A59-619F4234AD16}">
      <dsp:nvSpPr>
        <dsp:cNvPr id="0" name=""/>
        <dsp:cNvSpPr/>
      </dsp:nvSpPr>
      <dsp:spPr>
        <a:xfrm>
          <a:off x="3055002" y="1057662"/>
          <a:ext cx="1417082" cy="2038832"/>
        </a:xfrm>
        <a:prstGeom prst="rect">
          <a:avLst/>
        </a:prstGeom>
        <a:solidFill>
          <a:schemeClr val="accent5">
            <a:tint val="40000"/>
            <a:alpha val="90000"/>
            <a:hueOff val="-4493175"/>
            <a:satOff val="-15221"/>
            <a:lumOff val="-1952"/>
            <a:alphaOff val="0"/>
          </a:schemeClr>
        </a:solidFill>
        <a:ln w="25400" cap="flat" cmpd="sng" algn="ctr">
          <a:solidFill>
            <a:schemeClr val="accent5">
              <a:tint val="40000"/>
              <a:alpha val="90000"/>
              <a:hueOff val="-4493175"/>
              <a:satOff val="-15221"/>
              <a:lumOff val="-19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976" tIns="139976" rIns="139976" bIns="139976" numCol="1" spcCol="1270" anchor="t" anchorCtr="0">
          <a:noAutofit/>
        </a:bodyPr>
        <a:lstStyle/>
        <a:p>
          <a:pPr marL="0" lvl="0" indent="0" algn="l" defTabSz="488950">
            <a:lnSpc>
              <a:spcPct val="90000"/>
            </a:lnSpc>
            <a:spcBef>
              <a:spcPct val="0"/>
            </a:spcBef>
            <a:spcAft>
              <a:spcPct val="35000"/>
            </a:spcAft>
            <a:buNone/>
          </a:pPr>
          <a:r>
            <a:rPr lang="en-US" sz="1100" kern="1200" dirty="0"/>
            <a:t>Use education to empower nurses to creatively problem solve</a:t>
          </a:r>
        </a:p>
      </dsp:txBody>
      <dsp:txXfrm>
        <a:off x="3055002" y="1057662"/>
        <a:ext cx="1417082" cy="2038832"/>
      </dsp:txXfrm>
    </dsp:sp>
    <dsp:sp modelId="{733F67AD-F934-42BA-8C1D-713F67547E8E}">
      <dsp:nvSpPr>
        <dsp:cNvPr id="0" name=""/>
        <dsp:cNvSpPr/>
      </dsp:nvSpPr>
      <dsp:spPr>
        <a:xfrm>
          <a:off x="4579978" y="632538"/>
          <a:ext cx="1417082" cy="425124"/>
        </a:xfrm>
        <a:prstGeom prst="rect">
          <a:avLst/>
        </a:prstGeom>
        <a:solidFill>
          <a:schemeClr val="accent5">
            <a:hueOff val="-6758543"/>
            <a:satOff val="-17419"/>
            <a:lumOff val="-11765"/>
            <a:alphaOff val="0"/>
          </a:schemeClr>
        </a:solidFill>
        <a:ln w="25400" cap="flat" cmpd="sng" algn="ctr">
          <a:solidFill>
            <a:schemeClr val="accent5">
              <a:hueOff val="-6758543"/>
              <a:satOff val="-17419"/>
              <a:lumOff val="-1176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1981" tIns="111981" rIns="111981" bIns="111981" numCol="1" spcCol="1270" anchor="ctr" anchorCtr="0">
          <a:noAutofit/>
        </a:bodyPr>
        <a:lstStyle/>
        <a:p>
          <a:pPr marL="0" lvl="0" indent="0" algn="ctr" defTabSz="666750">
            <a:lnSpc>
              <a:spcPct val="90000"/>
            </a:lnSpc>
            <a:spcBef>
              <a:spcPct val="0"/>
            </a:spcBef>
            <a:spcAft>
              <a:spcPct val="35000"/>
            </a:spcAft>
            <a:buNone/>
          </a:pPr>
          <a:r>
            <a:rPr lang="en-US" sz="1500" kern="1200"/>
            <a:t>Process</a:t>
          </a:r>
        </a:p>
      </dsp:txBody>
      <dsp:txXfrm>
        <a:off x="4579978" y="632538"/>
        <a:ext cx="1417082" cy="425124"/>
      </dsp:txXfrm>
    </dsp:sp>
    <dsp:sp modelId="{41783D07-8D03-4025-92A0-FDB72B34EC9E}">
      <dsp:nvSpPr>
        <dsp:cNvPr id="0" name=""/>
        <dsp:cNvSpPr/>
      </dsp:nvSpPr>
      <dsp:spPr>
        <a:xfrm>
          <a:off x="4579978" y="1057662"/>
          <a:ext cx="1417082" cy="2038832"/>
        </a:xfrm>
        <a:prstGeom prst="rect">
          <a:avLst/>
        </a:prstGeom>
        <a:solidFill>
          <a:schemeClr val="accent5">
            <a:tint val="40000"/>
            <a:alpha val="90000"/>
            <a:hueOff val="-6739762"/>
            <a:satOff val="-22832"/>
            <a:lumOff val="-2928"/>
            <a:alphaOff val="0"/>
          </a:schemeClr>
        </a:solidFill>
        <a:ln w="25400" cap="flat" cmpd="sng" algn="ctr">
          <a:solidFill>
            <a:schemeClr val="accent5">
              <a:tint val="40000"/>
              <a:alpha val="90000"/>
              <a:hueOff val="-6739762"/>
              <a:satOff val="-22832"/>
              <a:lumOff val="-29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976" tIns="139976" rIns="139976" bIns="139976" numCol="1" spcCol="1270" anchor="t" anchorCtr="0">
          <a:noAutofit/>
        </a:bodyPr>
        <a:lstStyle/>
        <a:p>
          <a:pPr marL="0" lvl="0" indent="0" algn="l" defTabSz="488950">
            <a:lnSpc>
              <a:spcPct val="90000"/>
            </a:lnSpc>
            <a:spcBef>
              <a:spcPct val="0"/>
            </a:spcBef>
            <a:spcAft>
              <a:spcPct val="35000"/>
            </a:spcAft>
            <a:buNone/>
          </a:pPr>
          <a:r>
            <a:rPr lang="en-US" sz="1100" kern="1200" dirty="0"/>
            <a:t>Human-centered design-understand the end users; ideating solutions; prototyping; testing</a:t>
          </a:r>
        </a:p>
      </dsp:txBody>
      <dsp:txXfrm>
        <a:off x="4579978" y="1057662"/>
        <a:ext cx="1417082" cy="20388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A0330-BE55-4CEE-AEF6-48F876F59C77}">
      <dsp:nvSpPr>
        <dsp:cNvPr id="0" name=""/>
        <dsp:cNvSpPr/>
      </dsp:nvSpPr>
      <dsp:spPr>
        <a:xfrm>
          <a:off x="3594" y="510710"/>
          <a:ext cx="973001" cy="10695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Environmental Sustainability</a:t>
          </a:r>
        </a:p>
      </dsp:txBody>
      <dsp:txXfrm>
        <a:off x="32092" y="539208"/>
        <a:ext cx="916005" cy="1012545"/>
      </dsp:txXfrm>
    </dsp:sp>
    <dsp:sp modelId="{8D7542D8-9B5B-4ED8-B53C-D43E1EBB0A7C}">
      <dsp:nvSpPr>
        <dsp:cNvPr id="0" name=""/>
        <dsp:cNvSpPr/>
      </dsp:nvSpPr>
      <dsp:spPr>
        <a:xfrm>
          <a:off x="1073895" y="924829"/>
          <a:ext cx="206276" cy="241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073895" y="973090"/>
        <a:ext cx="144393" cy="144782"/>
      </dsp:txXfrm>
    </dsp:sp>
    <dsp:sp modelId="{D918612A-FB52-4036-9424-C79E99E25E90}">
      <dsp:nvSpPr>
        <dsp:cNvPr id="0" name=""/>
        <dsp:cNvSpPr/>
      </dsp:nvSpPr>
      <dsp:spPr>
        <a:xfrm>
          <a:off x="1365795" y="510710"/>
          <a:ext cx="973001" cy="10695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Model to Predict Healthcare Utilization After Disasters</a:t>
          </a:r>
        </a:p>
      </dsp:txBody>
      <dsp:txXfrm>
        <a:off x="1394293" y="539208"/>
        <a:ext cx="916005" cy="1012545"/>
      </dsp:txXfrm>
    </dsp:sp>
    <dsp:sp modelId="{A89476F1-DB0D-4AE8-8DCB-8E70D5ED4B71}">
      <dsp:nvSpPr>
        <dsp:cNvPr id="0" name=""/>
        <dsp:cNvSpPr/>
      </dsp:nvSpPr>
      <dsp:spPr>
        <a:xfrm>
          <a:off x="2436096" y="924829"/>
          <a:ext cx="206276" cy="241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436096" y="973090"/>
        <a:ext cx="144393" cy="144782"/>
      </dsp:txXfrm>
    </dsp:sp>
    <dsp:sp modelId="{984F48A3-0C51-41E9-AC90-2A21F18CF106}">
      <dsp:nvSpPr>
        <dsp:cNvPr id="0" name=""/>
        <dsp:cNvSpPr/>
      </dsp:nvSpPr>
      <dsp:spPr>
        <a:xfrm>
          <a:off x="2727997" y="510710"/>
          <a:ext cx="973001" cy="10695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Trauma-Informed Care</a:t>
          </a:r>
        </a:p>
      </dsp:txBody>
      <dsp:txXfrm>
        <a:off x="2756495" y="539208"/>
        <a:ext cx="916005" cy="1012545"/>
      </dsp:txXfrm>
    </dsp:sp>
    <dsp:sp modelId="{0C70C6DC-FCAA-47AB-8334-1B6223989E8E}">
      <dsp:nvSpPr>
        <dsp:cNvPr id="0" name=""/>
        <dsp:cNvSpPr/>
      </dsp:nvSpPr>
      <dsp:spPr>
        <a:xfrm>
          <a:off x="3798298" y="924829"/>
          <a:ext cx="206276" cy="241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798298" y="973090"/>
        <a:ext cx="144393" cy="144782"/>
      </dsp:txXfrm>
    </dsp:sp>
    <dsp:sp modelId="{A2D7A4D5-22C8-443B-B8D8-094E533A0A8C}">
      <dsp:nvSpPr>
        <dsp:cNvPr id="0" name=""/>
        <dsp:cNvSpPr/>
      </dsp:nvSpPr>
      <dsp:spPr>
        <a:xfrm>
          <a:off x="4090198" y="510710"/>
          <a:ext cx="973001" cy="10695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Patient Education on Trach Care</a:t>
          </a:r>
        </a:p>
      </dsp:txBody>
      <dsp:txXfrm>
        <a:off x="4118696" y="539208"/>
        <a:ext cx="916005" cy="1012545"/>
      </dsp:txXfrm>
    </dsp:sp>
    <dsp:sp modelId="{DD0E27DE-3E85-47CB-90E1-B0EF8EB9B408}">
      <dsp:nvSpPr>
        <dsp:cNvPr id="0" name=""/>
        <dsp:cNvSpPr/>
      </dsp:nvSpPr>
      <dsp:spPr>
        <a:xfrm>
          <a:off x="5160499" y="924829"/>
          <a:ext cx="206276" cy="241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160499" y="973090"/>
        <a:ext cx="144393" cy="144782"/>
      </dsp:txXfrm>
    </dsp:sp>
    <dsp:sp modelId="{E2A8C65C-63C5-49E3-BB1D-C08A6B3F2DE6}">
      <dsp:nvSpPr>
        <dsp:cNvPr id="0" name=""/>
        <dsp:cNvSpPr/>
      </dsp:nvSpPr>
      <dsp:spPr>
        <a:xfrm>
          <a:off x="5452400" y="510710"/>
          <a:ext cx="973001" cy="10695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Naloxone Training for Law Enforcement Officers  &amp; Community Laypersons</a:t>
          </a:r>
        </a:p>
      </dsp:txBody>
      <dsp:txXfrm>
        <a:off x="5480898" y="539208"/>
        <a:ext cx="916005" cy="1012545"/>
      </dsp:txXfrm>
    </dsp:sp>
    <dsp:sp modelId="{849B7D80-5062-4D37-B708-C54227FF1862}">
      <dsp:nvSpPr>
        <dsp:cNvPr id="0" name=""/>
        <dsp:cNvSpPr/>
      </dsp:nvSpPr>
      <dsp:spPr>
        <a:xfrm>
          <a:off x="6522701" y="924829"/>
          <a:ext cx="206276" cy="241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522701" y="973090"/>
        <a:ext cx="144393" cy="144782"/>
      </dsp:txXfrm>
    </dsp:sp>
    <dsp:sp modelId="{5B6C1DD3-3710-463D-A36A-2F402DA35BD9}">
      <dsp:nvSpPr>
        <dsp:cNvPr id="0" name=""/>
        <dsp:cNvSpPr/>
      </dsp:nvSpPr>
      <dsp:spPr>
        <a:xfrm>
          <a:off x="6814601" y="510710"/>
          <a:ext cx="973001" cy="10695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Diabetes Prevention</a:t>
          </a:r>
        </a:p>
      </dsp:txBody>
      <dsp:txXfrm>
        <a:off x="6843099" y="539208"/>
        <a:ext cx="916005" cy="1012545"/>
      </dsp:txXfrm>
    </dsp:sp>
    <dsp:sp modelId="{0869F3A8-986B-47F8-A52A-AE01DD308E21}">
      <dsp:nvSpPr>
        <dsp:cNvPr id="0" name=""/>
        <dsp:cNvSpPr/>
      </dsp:nvSpPr>
      <dsp:spPr>
        <a:xfrm>
          <a:off x="7884902" y="924829"/>
          <a:ext cx="206276" cy="241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884902" y="973090"/>
        <a:ext cx="144393" cy="144782"/>
      </dsp:txXfrm>
    </dsp:sp>
    <dsp:sp modelId="{6EB9D45E-2F4B-45AE-B9AF-1A012AA7BEAC}">
      <dsp:nvSpPr>
        <dsp:cNvPr id="0" name=""/>
        <dsp:cNvSpPr/>
      </dsp:nvSpPr>
      <dsp:spPr>
        <a:xfrm>
          <a:off x="8176803" y="510710"/>
          <a:ext cx="973001" cy="10695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Blood</a:t>
          </a:r>
          <a:r>
            <a:rPr lang="en-US" sz="1000" kern="1200" baseline="0" dirty="0"/>
            <a:t> Pressure Self-Management among African American Women</a:t>
          </a:r>
          <a:endParaRPr lang="en-US" sz="1000" kern="1200" dirty="0"/>
        </a:p>
      </dsp:txBody>
      <dsp:txXfrm>
        <a:off x="8205301" y="539208"/>
        <a:ext cx="916005" cy="1012545"/>
      </dsp:txXfrm>
    </dsp:sp>
    <dsp:sp modelId="{6E2E9271-46EE-4F7D-BB3F-7ABDD2E64155}">
      <dsp:nvSpPr>
        <dsp:cNvPr id="0" name=""/>
        <dsp:cNvSpPr/>
      </dsp:nvSpPr>
      <dsp:spPr>
        <a:xfrm>
          <a:off x="9247104" y="924829"/>
          <a:ext cx="206276" cy="241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9247104" y="973090"/>
        <a:ext cx="144393" cy="144782"/>
      </dsp:txXfrm>
    </dsp:sp>
    <dsp:sp modelId="{180473D6-AB48-4FE1-A063-B7CDFC8CE70A}">
      <dsp:nvSpPr>
        <dsp:cNvPr id="0" name=""/>
        <dsp:cNvSpPr/>
      </dsp:nvSpPr>
      <dsp:spPr>
        <a:xfrm>
          <a:off x="9539004" y="510710"/>
          <a:ext cx="973001" cy="10695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Mental</a:t>
          </a:r>
          <a:r>
            <a:rPr lang="en-US" sz="1000" kern="1200" baseline="0" dirty="0"/>
            <a:t> Health Screening of College Students</a:t>
          </a:r>
          <a:endParaRPr lang="en-US" sz="1000" kern="1200" dirty="0"/>
        </a:p>
      </dsp:txBody>
      <dsp:txXfrm>
        <a:off x="9567502" y="539208"/>
        <a:ext cx="916005" cy="10125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668BA-4E04-4420-AEC3-ECFD43A3BA24}">
      <dsp:nvSpPr>
        <dsp:cNvPr id="0" name=""/>
        <dsp:cNvSpPr/>
      </dsp:nvSpPr>
      <dsp:spPr>
        <a:xfrm>
          <a:off x="0" y="1252593"/>
          <a:ext cx="11305240" cy="1670124"/>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5D2CF7-B092-4544-9AE6-4694E7C04F86}">
      <dsp:nvSpPr>
        <dsp:cNvPr id="0" name=""/>
        <dsp:cNvSpPr/>
      </dsp:nvSpPr>
      <dsp:spPr>
        <a:xfrm>
          <a:off x="403" y="0"/>
          <a:ext cx="1218432" cy="167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2015: Interdisciplinary human trafficking partnership begins in Ethiopia</a:t>
          </a:r>
        </a:p>
      </dsp:txBody>
      <dsp:txXfrm>
        <a:off x="403" y="0"/>
        <a:ext cx="1218432" cy="1670124"/>
      </dsp:txXfrm>
    </dsp:sp>
    <dsp:sp modelId="{05E7A4A8-EA38-48A2-B209-CAC6BAAFDCF1}">
      <dsp:nvSpPr>
        <dsp:cNvPr id="0" name=""/>
        <dsp:cNvSpPr/>
      </dsp:nvSpPr>
      <dsp:spPr>
        <a:xfrm>
          <a:off x="400854" y="1878889"/>
          <a:ext cx="417531" cy="41753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896840-8CEC-4C60-868A-ADC5CBD961BF}">
      <dsp:nvSpPr>
        <dsp:cNvPr id="0" name=""/>
        <dsp:cNvSpPr/>
      </dsp:nvSpPr>
      <dsp:spPr>
        <a:xfrm>
          <a:off x="1279757" y="2505186"/>
          <a:ext cx="1218432" cy="167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2016-2017: 4 UMSN students build human trafficking database with UM Law School data to understand health outcomes</a:t>
          </a:r>
        </a:p>
      </dsp:txBody>
      <dsp:txXfrm>
        <a:off x="1279757" y="2505186"/>
        <a:ext cx="1218432" cy="1670124"/>
      </dsp:txXfrm>
    </dsp:sp>
    <dsp:sp modelId="{8286EA5C-D5C4-49E0-9A55-D4CB6A5BDC20}">
      <dsp:nvSpPr>
        <dsp:cNvPr id="0" name=""/>
        <dsp:cNvSpPr/>
      </dsp:nvSpPr>
      <dsp:spPr>
        <a:xfrm>
          <a:off x="1680207" y="1878889"/>
          <a:ext cx="417531" cy="41753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BB6A5-A1BB-4BD3-BA09-52BBFF45350E}">
      <dsp:nvSpPr>
        <dsp:cNvPr id="0" name=""/>
        <dsp:cNvSpPr/>
      </dsp:nvSpPr>
      <dsp:spPr>
        <a:xfrm>
          <a:off x="2559111" y="0"/>
          <a:ext cx="1218432" cy="167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Spring 2017: State of Michigan develops human trafficking requirements</a:t>
          </a:r>
        </a:p>
      </dsp:txBody>
      <dsp:txXfrm>
        <a:off x="2559111" y="0"/>
        <a:ext cx="1218432" cy="1670124"/>
      </dsp:txXfrm>
    </dsp:sp>
    <dsp:sp modelId="{1DED1FA9-7809-4D27-8FDD-E924C9CA2B67}">
      <dsp:nvSpPr>
        <dsp:cNvPr id="0" name=""/>
        <dsp:cNvSpPr/>
      </dsp:nvSpPr>
      <dsp:spPr>
        <a:xfrm>
          <a:off x="2959561" y="1878889"/>
          <a:ext cx="417531" cy="41753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2A431F-33D0-4FB8-8040-3DE807114135}">
      <dsp:nvSpPr>
        <dsp:cNvPr id="0" name=""/>
        <dsp:cNvSpPr/>
      </dsp:nvSpPr>
      <dsp:spPr>
        <a:xfrm>
          <a:off x="3838465" y="2505186"/>
          <a:ext cx="1218432" cy="167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Fall 2017: Co-Developed Law School Course to create standardized healthcare policies for human trafficking screening &amp; response</a:t>
          </a:r>
        </a:p>
      </dsp:txBody>
      <dsp:txXfrm>
        <a:off x="3838465" y="2505186"/>
        <a:ext cx="1218432" cy="1670124"/>
      </dsp:txXfrm>
    </dsp:sp>
    <dsp:sp modelId="{6A790D5D-1957-4C2B-93EC-62F9D824A400}">
      <dsp:nvSpPr>
        <dsp:cNvPr id="0" name=""/>
        <dsp:cNvSpPr/>
      </dsp:nvSpPr>
      <dsp:spPr>
        <a:xfrm>
          <a:off x="4238915" y="1878889"/>
          <a:ext cx="417531" cy="41753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248430-62CF-4167-8C6A-ECDED7436E1D}">
      <dsp:nvSpPr>
        <dsp:cNvPr id="0" name=""/>
        <dsp:cNvSpPr/>
      </dsp:nvSpPr>
      <dsp:spPr>
        <a:xfrm>
          <a:off x="5117818" y="0"/>
          <a:ext cx="1218432" cy="167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2019: State of Michigan Study to understand screening and response at FQHCs, hospitals, and health departments</a:t>
          </a:r>
        </a:p>
      </dsp:txBody>
      <dsp:txXfrm>
        <a:off x="5117818" y="0"/>
        <a:ext cx="1218432" cy="1670124"/>
      </dsp:txXfrm>
    </dsp:sp>
    <dsp:sp modelId="{0E4C4AA6-5ADE-48A2-865F-166825BDB4C7}">
      <dsp:nvSpPr>
        <dsp:cNvPr id="0" name=""/>
        <dsp:cNvSpPr/>
      </dsp:nvSpPr>
      <dsp:spPr>
        <a:xfrm>
          <a:off x="5518269" y="1878889"/>
          <a:ext cx="417531" cy="417531"/>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F91778-74A0-45D6-A7D6-62A36AD60967}">
      <dsp:nvSpPr>
        <dsp:cNvPr id="0" name=""/>
        <dsp:cNvSpPr/>
      </dsp:nvSpPr>
      <dsp:spPr>
        <a:xfrm>
          <a:off x="6397172" y="2505186"/>
          <a:ext cx="1218432" cy="167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February 2021: Launched continuing education module in partnership with Region V Public Health Training Center</a:t>
          </a:r>
        </a:p>
      </dsp:txBody>
      <dsp:txXfrm>
        <a:off x="6397172" y="2505186"/>
        <a:ext cx="1218432" cy="1670124"/>
      </dsp:txXfrm>
    </dsp:sp>
    <dsp:sp modelId="{3BC477B6-C9ED-4A32-BDF2-008B76C9E7C1}">
      <dsp:nvSpPr>
        <dsp:cNvPr id="0" name=""/>
        <dsp:cNvSpPr/>
      </dsp:nvSpPr>
      <dsp:spPr>
        <a:xfrm>
          <a:off x="6797623" y="1878889"/>
          <a:ext cx="417531" cy="41753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6E8AD8-F6DB-41C1-AD68-BE763017D70C}">
      <dsp:nvSpPr>
        <dsp:cNvPr id="0" name=""/>
        <dsp:cNvSpPr/>
      </dsp:nvSpPr>
      <dsp:spPr>
        <a:xfrm>
          <a:off x="7676526" y="0"/>
          <a:ext cx="1218432" cy="167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September 2021: Launched UM Human Trafficking Website</a:t>
          </a:r>
        </a:p>
      </dsp:txBody>
      <dsp:txXfrm>
        <a:off x="7676526" y="0"/>
        <a:ext cx="1218432" cy="1670124"/>
      </dsp:txXfrm>
    </dsp:sp>
    <dsp:sp modelId="{25EA0F57-40E0-46E6-BECB-315F3DBDAEF2}">
      <dsp:nvSpPr>
        <dsp:cNvPr id="0" name=""/>
        <dsp:cNvSpPr/>
      </dsp:nvSpPr>
      <dsp:spPr>
        <a:xfrm>
          <a:off x="8076976" y="1878889"/>
          <a:ext cx="417531" cy="41753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136560-A6D4-4ED2-BE99-8450D1448DA1}">
      <dsp:nvSpPr>
        <dsp:cNvPr id="0" name=""/>
        <dsp:cNvSpPr/>
      </dsp:nvSpPr>
      <dsp:spPr>
        <a:xfrm>
          <a:off x="8955880" y="2505186"/>
          <a:ext cx="1218432" cy="167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April 2023: Human trafficking podcast episodes launched with Michigan Medicine</a:t>
          </a:r>
        </a:p>
      </dsp:txBody>
      <dsp:txXfrm>
        <a:off x="8955880" y="2505186"/>
        <a:ext cx="1218432" cy="1670124"/>
      </dsp:txXfrm>
    </dsp:sp>
    <dsp:sp modelId="{A3DF78FB-333D-4041-8CFB-C8A019BCD275}">
      <dsp:nvSpPr>
        <dsp:cNvPr id="0" name=""/>
        <dsp:cNvSpPr/>
      </dsp:nvSpPr>
      <dsp:spPr>
        <a:xfrm>
          <a:off x="9356330" y="1878889"/>
          <a:ext cx="417531" cy="41753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84191-CB7D-45EC-BB84-284E48AA3197}">
      <dsp:nvSpPr>
        <dsp:cNvPr id="0" name=""/>
        <dsp:cNvSpPr/>
      </dsp:nvSpPr>
      <dsp:spPr>
        <a:xfrm rot="16200000">
          <a:off x="1810689" y="1476928"/>
          <a:ext cx="545392" cy="2500062"/>
        </a:xfrm>
        <a:prstGeom prst="round2Same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t>Feb. 2021</a:t>
          </a:r>
        </a:p>
      </dsp:txBody>
      <dsp:txXfrm rot="5400000">
        <a:off x="859978" y="2480887"/>
        <a:ext cx="2473438" cy="492144"/>
      </dsp:txXfrm>
    </dsp:sp>
    <dsp:sp modelId="{3CF8C5EB-EB7F-4504-80EA-C43E305016D7}">
      <dsp:nvSpPr>
        <dsp:cNvPr id="0" name=""/>
        <dsp:cNvSpPr/>
      </dsp:nvSpPr>
      <dsp:spPr>
        <a:xfrm>
          <a:off x="833354" y="0"/>
          <a:ext cx="2500062"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ct val="35000"/>
            </a:spcAft>
            <a:buNone/>
          </a:pPr>
          <a:r>
            <a:rPr lang="en-US" sz="2400" kern="1200" dirty="0"/>
            <a:t>Over 30,000 continuing education learners since February 2021</a:t>
          </a:r>
        </a:p>
      </dsp:txBody>
      <dsp:txXfrm>
        <a:off x="833354" y="0"/>
        <a:ext cx="2500062" cy="1908872"/>
      </dsp:txXfrm>
    </dsp:sp>
    <dsp:sp modelId="{AB91EA3B-C5D9-4A2C-B159-0AC98DA301D0}">
      <dsp:nvSpPr>
        <dsp:cNvPr id="0" name=""/>
        <dsp:cNvSpPr/>
      </dsp:nvSpPr>
      <dsp:spPr>
        <a:xfrm>
          <a:off x="2083385" y="2017950"/>
          <a:ext cx="0" cy="436313"/>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7931113-69A6-4256-82BF-2FEFBD165F90}">
      <dsp:nvSpPr>
        <dsp:cNvPr id="0" name=""/>
        <dsp:cNvSpPr/>
      </dsp:nvSpPr>
      <dsp:spPr>
        <a:xfrm>
          <a:off x="2028846" y="1908872"/>
          <a:ext cx="109078" cy="1090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ACED54E-CEC7-42BC-BAA6-20EA7FCDA4D7}">
      <dsp:nvSpPr>
        <dsp:cNvPr id="0" name=""/>
        <dsp:cNvSpPr/>
      </dsp:nvSpPr>
      <dsp:spPr>
        <a:xfrm rot="5400000">
          <a:off x="4310751" y="1476928"/>
          <a:ext cx="545392" cy="2500062"/>
        </a:xfrm>
        <a:prstGeom prst="round2Same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t>Sep. 2021</a:t>
          </a:r>
        </a:p>
      </dsp:txBody>
      <dsp:txXfrm rot="-5400000">
        <a:off x="3333416" y="2480887"/>
        <a:ext cx="2473438" cy="492144"/>
      </dsp:txXfrm>
    </dsp:sp>
    <dsp:sp modelId="{F93383FE-8EE0-46C9-BB86-3CB91D79988B}">
      <dsp:nvSpPr>
        <dsp:cNvPr id="0" name=""/>
        <dsp:cNvSpPr/>
      </dsp:nvSpPr>
      <dsp:spPr>
        <a:xfrm>
          <a:off x="3333416" y="3545048"/>
          <a:ext cx="2500062"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0" numCol="1" spcCol="1270" anchor="t" anchorCtr="1">
          <a:noAutofit/>
        </a:bodyPr>
        <a:lstStyle/>
        <a:p>
          <a:pPr marL="0" lvl="0" indent="0" algn="ctr" defTabSz="1066800">
            <a:lnSpc>
              <a:spcPct val="90000"/>
            </a:lnSpc>
            <a:spcBef>
              <a:spcPct val="0"/>
            </a:spcBef>
            <a:spcAft>
              <a:spcPct val="35000"/>
            </a:spcAft>
            <a:buNone/>
          </a:pPr>
          <a:r>
            <a:rPr lang="en-US" sz="2400" kern="1200" dirty="0"/>
            <a:t>113,000 Website Users </a:t>
          </a:r>
          <a:r>
            <a:rPr lang="en-US" sz="1700" kern="1200" dirty="0"/>
            <a:t>from 10 countries since September 2021</a:t>
          </a:r>
        </a:p>
      </dsp:txBody>
      <dsp:txXfrm>
        <a:off x="3333416" y="3545048"/>
        <a:ext cx="2500062" cy="1908872"/>
      </dsp:txXfrm>
    </dsp:sp>
    <dsp:sp modelId="{1F430E34-63F2-48F7-9B26-7D1901DF24B1}">
      <dsp:nvSpPr>
        <dsp:cNvPr id="0" name=""/>
        <dsp:cNvSpPr/>
      </dsp:nvSpPr>
      <dsp:spPr>
        <a:xfrm>
          <a:off x="4583447" y="2999655"/>
          <a:ext cx="0" cy="436313"/>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CDCFA38-FB51-4FEC-BBD8-D34BC9B9E2F1}">
      <dsp:nvSpPr>
        <dsp:cNvPr id="0" name=""/>
        <dsp:cNvSpPr/>
      </dsp:nvSpPr>
      <dsp:spPr>
        <a:xfrm>
          <a:off x="4528908" y="3435969"/>
          <a:ext cx="109078" cy="1090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363" cy="470895"/>
          </a:xfrm>
          <a:prstGeom prst="rect">
            <a:avLst/>
          </a:prstGeom>
          <a:noFill/>
          <a:ln>
            <a:noFill/>
          </a:ln>
        </p:spPr>
        <p:txBody>
          <a:bodyPr spcFirstLastPara="1" wrap="square" lIns="94177" tIns="47076" rIns="94177" bIns="47076"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294" y="0"/>
            <a:ext cx="3076363" cy="470895"/>
          </a:xfrm>
          <a:prstGeom prst="rect">
            <a:avLst/>
          </a:prstGeom>
          <a:noFill/>
          <a:ln>
            <a:noFill/>
          </a:ln>
        </p:spPr>
        <p:txBody>
          <a:bodyPr spcFirstLastPara="1" wrap="square" lIns="94177" tIns="47076" rIns="94177" bIns="47076"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4407"/>
            <a:ext cx="3076363" cy="470894"/>
          </a:xfrm>
          <a:prstGeom prst="rect">
            <a:avLst/>
          </a:prstGeom>
          <a:noFill/>
          <a:ln>
            <a:noFill/>
          </a:ln>
        </p:spPr>
        <p:txBody>
          <a:bodyPr spcFirstLastPara="1" wrap="square" lIns="94177" tIns="47076" rIns="94177" bIns="47076"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ckets.justia.com/docket/california/cacdce/8:2020cv00048/769418"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opensource.org/"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journals.sagepub.com/doi/full/10.1177/0008125617745086" TargetMode="External"/><Relationship Id="rId4" Type="http://schemas.openxmlformats.org/officeDocument/2006/relationships/hyperlink" Target="https://michelsonip.com/traditional-ip-rights-and-open-access-initiative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ursing.umich.edu/faculty-staff/faculty/patricia-d-hur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17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1494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7:notes"/>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endParaRPr dirty="0"/>
          </a:p>
        </p:txBody>
      </p:sp>
      <p:sp>
        <p:nvSpPr>
          <p:cNvPr id="268" name="Google Shape;268;p7:notes"/>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fld id="{00000000-1234-1234-1234-123412341234}" type="slidenum">
              <a:rPr lang="en-US"/>
              <a:pPr algn="r"/>
              <a:t>11</a:t>
            </a:fld>
            <a:endParaRPr/>
          </a:p>
        </p:txBody>
      </p:sp>
    </p:spTree>
    <p:extLst>
      <p:ext uri="{BB962C8B-B14F-4D97-AF65-F5344CB8AC3E}">
        <p14:creationId xmlns:p14="http://schemas.microsoft.com/office/powerpoint/2010/main" val="140778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a:extLst>
            <a:ext uri="{FF2B5EF4-FFF2-40B4-BE49-F238E27FC236}">
              <a16:creationId xmlns:a16="http://schemas.microsoft.com/office/drawing/2014/main" id="{FED23B18-D849-04F8-E19B-9EC0D62211D3}"/>
            </a:ext>
          </a:extLst>
        </p:cNvPr>
        <p:cNvGrpSpPr/>
        <p:nvPr/>
      </p:nvGrpSpPr>
      <p:grpSpPr>
        <a:xfrm>
          <a:off x="0" y="0"/>
          <a:ext cx="0" cy="0"/>
          <a:chOff x="0" y="0"/>
          <a:chExt cx="0" cy="0"/>
        </a:xfrm>
      </p:grpSpPr>
      <p:sp>
        <p:nvSpPr>
          <p:cNvPr id="266" name="Google Shape;266;p7:notes">
            <a:extLst>
              <a:ext uri="{FF2B5EF4-FFF2-40B4-BE49-F238E27FC236}">
                <a16:creationId xmlns:a16="http://schemas.microsoft.com/office/drawing/2014/main" id="{44D2933E-8D83-6147-9B11-121FE13ECDE6}"/>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7:notes">
            <a:extLst>
              <a:ext uri="{FF2B5EF4-FFF2-40B4-BE49-F238E27FC236}">
                <a16:creationId xmlns:a16="http://schemas.microsoft.com/office/drawing/2014/main" id="{5620D2EC-84B9-AED4-D4BD-E4939B8D0DA4}"/>
              </a:ext>
            </a:extLst>
          </p:cNvPr>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r>
              <a:rPr lang="en-US" dirty="0"/>
              <a:t>IP law is very complicated, and lawyers taken different bars when wanting to be a patent and IP attorney.</a:t>
            </a:r>
          </a:p>
          <a:p>
            <a:pPr marL="0" indent="0"/>
            <a:r>
              <a:rPr lang="en-US" dirty="0"/>
              <a:t>There are different laws for the different types of IP protection, different national laws between countries and regions around the world including international law.</a:t>
            </a:r>
          </a:p>
          <a:p>
            <a:pPr marL="0" indent="0"/>
            <a:endParaRPr lang="en-US" dirty="0"/>
          </a:p>
          <a:p>
            <a:pPr marL="0" indent="0"/>
            <a:r>
              <a:rPr lang="en-US" dirty="0"/>
              <a:t>IP rights have been recognized since the 15</a:t>
            </a:r>
            <a:r>
              <a:rPr lang="en-US" baseline="30000" dirty="0"/>
              <a:t>th</a:t>
            </a:r>
            <a:r>
              <a:rPr lang="en-US" dirty="0"/>
              <a:t> century (Venice Greece). More recent recognized by the </a:t>
            </a:r>
          </a:p>
          <a:p>
            <a:pPr marL="0" indent="0"/>
            <a:r>
              <a:rPr lang="en-US" dirty="0"/>
              <a:t>Convention for the Protection of Industrial Property (1883); Berne Convention for the Protection of Literacy and Artistic Works (1886)</a:t>
            </a:r>
          </a:p>
          <a:p>
            <a:pPr marL="0" indent="0"/>
            <a:r>
              <a:rPr lang="en-US" dirty="0"/>
              <a:t>Today there are more than 25 international treaties on IP administered by SIPO and by article 27 of the Universal Declaration of Human Rights.</a:t>
            </a:r>
            <a:endParaRPr dirty="0"/>
          </a:p>
        </p:txBody>
      </p:sp>
      <p:sp>
        <p:nvSpPr>
          <p:cNvPr id="268" name="Google Shape;268;p7:notes">
            <a:extLst>
              <a:ext uri="{FF2B5EF4-FFF2-40B4-BE49-F238E27FC236}">
                <a16:creationId xmlns:a16="http://schemas.microsoft.com/office/drawing/2014/main" id="{80943720-C6AE-2BE3-CC54-8279F5C47473}"/>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fld id="{00000000-1234-1234-1234-123412341234}" type="slidenum">
              <a:rPr lang="en-US"/>
              <a:pPr algn="r"/>
              <a:t>12</a:t>
            </a:fld>
            <a:endParaRPr/>
          </a:p>
        </p:txBody>
      </p:sp>
    </p:spTree>
    <p:extLst>
      <p:ext uri="{BB962C8B-B14F-4D97-AF65-F5344CB8AC3E}">
        <p14:creationId xmlns:p14="http://schemas.microsoft.com/office/powerpoint/2010/main" val="2909917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7:notes"/>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r>
              <a:rPr lang="en-US" sz="1900" dirty="0"/>
              <a:t>Patent owner can stop anyone from using, making, or selling their innovation.</a:t>
            </a:r>
          </a:p>
          <a:p>
            <a:pPr marL="0" indent="0"/>
            <a:r>
              <a:rPr lang="en-US" sz="1900" dirty="0"/>
              <a:t>Patents last for 20 years</a:t>
            </a:r>
          </a:p>
          <a:p>
            <a:pPr marL="0" indent="0"/>
            <a:r>
              <a:rPr lang="en-US" sz="1900" dirty="0"/>
              <a:t>To qualify – some practical use and must offer something new which is not part of the existing body of knowledge in the relevant technical field- prior art</a:t>
            </a:r>
          </a:p>
          <a:p>
            <a:pPr marL="0" indent="0"/>
            <a:endParaRPr lang="en-US" sz="1900" dirty="0"/>
          </a:p>
          <a:p>
            <a:pPr marL="0" indent="0"/>
            <a:r>
              <a:rPr lang="en-US" sz="1900" dirty="0"/>
              <a:t>The invention must also involve an inventive step-something non-obvious that could not just have been deduced by someone with average knowledge of the technical field</a:t>
            </a:r>
          </a:p>
          <a:p>
            <a:pPr marL="0" indent="0"/>
            <a:endParaRPr lang="en-US" sz="1900" dirty="0"/>
          </a:p>
          <a:p>
            <a:pPr marL="0" indent="0"/>
            <a:r>
              <a:rPr lang="en-US" sz="1900" dirty="0"/>
              <a:t>Examples of non-patentable-</a:t>
            </a:r>
          </a:p>
          <a:p>
            <a:pPr marL="0" indent="0"/>
            <a:r>
              <a:rPr lang="en-US" sz="1900" dirty="0"/>
              <a:t>Scientific theories, mathematical methods, plant or animal varieties, discoveries of natural substances, commercial methos and methods of medical treatment (as opposed to medical products)</a:t>
            </a:r>
          </a:p>
          <a:p>
            <a:pPr marL="0" indent="0"/>
            <a:endParaRPr lang="en-US" sz="1900" dirty="0"/>
          </a:p>
          <a:p>
            <a:pPr marL="0" indent="0"/>
            <a:r>
              <a:rPr lang="en-US" sz="1900" dirty="0"/>
              <a:t>Patent applications include-describe the invention clearly and in sufficient detail including drawings, plans or diagrams this information to help determine the extent of protection to be granted—the patent office will determine if it qualifies for protection</a:t>
            </a:r>
          </a:p>
          <a:p>
            <a:pPr marL="0" indent="0"/>
            <a:endParaRPr lang="en-US" sz="1900" dirty="0"/>
          </a:p>
          <a:p>
            <a:pPr marL="0" indent="0"/>
            <a:r>
              <a:rPr lang="en-US" sz="1900" dirty="0"/>
              <a:t>Owners can exclusively use innovation commercially, license the intervention to others, or sell the patent outright</a:t>
            </a:r>
          </a:p>
          <a:p>
            <a:pPr marL="0" indent="0"/>
            <a:endParaRPr lang="en-US" sz="1900" dirty="0"/>
          </a:p>
          <a:p>
            <a:pPr marL="0" indent="0"/>
            <a:r>
              <a:rPr lang="en-US" sz="1900" dirty="0"/>
              <a:t>If someone uses it without permission- the person can be sued for infringement which may include stopping usage and awards of financial compensation</a:t>
            </a:r>
          </a:p>
          <a:p>
            <a:pPr marL="0" indent="0"/>
            <a:endParaRPr lang="en-US" sz="1900" dirty="0"/>
          </a:p>
          <a:p>
            <a:pPr marL="0" indent="0"/>
            <a:r>
              <a:rPr lang="en-US" sz="1900" dirty="0"/>
              <a:t>Patents can be challenged in court i.e. apple watch</a:t>
            </a:r>
          </a:p>
          <a:p>
            <a:pPr marL="0" indent="0"/>
            <a:endParaRPr lang="en-US" sz="1900" dirty="0"/>
          </a:p>
          <a:p>
            <a:pPr marL="0" indent="0"/>
            <a:r>
              <a:rPr lang="en-US" sz="1900" dirty="0"/>
              <a:t>Laws can vary between countries</a:t>
            </a:r>
          </a:p>
          <a:p>
            <a:pPr marL="0" indent="0"/>
            <a:endParaRPr lang="en-US" sz="1900" dirty="0"/>
          </a:p>
          <a:p>
            <a:pPr marL="0" indent="0"/>
            <a:r>
              <a:rPr lang="en-US" sz="1900" dirty="0"/>
              <a:t>Example---don’t use your patents to raise money or place limits on it</a:t>
            </a:r>
          </a:p>
          <a:p>
            <a:pPr marL="0" indent="0"/>
            <a:endParaRPr lang="en-US" sz="1900" dirty="0"/>
          </a:p>
          <a:p>
            <a:pPr marL="0" indent="0"/>
            <a:r>
              <a:rPr lang="en-US" sz="1900" dirty="0"/>
              <a:t>Not to publish early---that inhibits them to get a patent </a:t>
            </a:r>
            <a:r>
              <a:rPr lang="en-US" sz="1900" dirty="0" err="1"/>
              <a:t>bc</a:t>
            </a:r>
            <a:r>
              <a:rPr lang="en-US" sz="1900" dirty="0"/>
              <a:t> it is already out there</a:t>
            </a:r>
          </a:p>
          <a:p>
            <a:pPr marL="0" indent="0"/>
            <a:endParaRPr sz="1900" dirty="0"/>
          </a:p>
        </p:txBody>
      </p:sp>
      <p:sp>
        <p:nvSpPr>
          <p:cNvPr id="268" name="Google Shape;268;p7:notes"/>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fld id="{00000000-1234-1234-1234-123412341234}" type="slidenum">
              <a:rPr lang="en-US"/>
              <a:pPr algn="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7:notes"/>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r>
              <a:rPr lang="en-US" sz="1900" dirty="0"/>
              <a:t>Time limit-All rights reserved, open sources (creative commons-different conditions)</a:t>
            </a:r>
          </a:p>
          <a:p>
            <a:pPr marL="0" indent="0"/>
            <a:r>
              <a:rPr lang="en-US" sz="1900" dirty="0"/>
              <a:t>Copyright owner can stop anyone from copying or using a work without permission i.e. translating it, reproducing it, performing it or broadcasting it.  Civil and criminal penalties.</a:t>
            </a:r>
          </a:p>
          <a:p>
            <a:pPr marL="0" indent="0"/>
            <a:endParaRPr lang="en-US" sz="1900" dirty="0"/>
          </a:p>
          <a:p>
            <a:pPr marL="0" indent="0"/>
            <a:r>
              <a:rPr lang="en-US" sz="1900" dirty="0"/>
              <a:t>Copy right laws do not cover the actual ideas, procedures, methos of operation, or mathematical concepts</a:t>
            </a:r>
          </a:p>
          <a:p>
            <a:pPr marL="0" indent="0"/>
            <a:endParaRPr lang="en-US" sz="1900" dirty="0"/>
          </a:p>
          <a:p>
            <a:pPr marL="0" indent="0"/>
            <a:r>
              <a:rPr lang="en-US" sz="1900" dirty="0"/>
              <a:t>Copy right is limited in time and then becomes public domain (throughout the life of the creator and 70 years after the death of the creator)</a:t>
            </a:r>
          </a:p>
          <a:p>
            <a:pPr marL="0" indent="0"/>
            <a:endParaRPr lang="en-US" sz="1900" dirty="0"/>
          </a:p>
          <a:p>
            <a:pPr marL="0" indent="0"/>
            <a:r>
              <a:rPr lang="en-US" sz="1900" dirty="0"/>
              <a:t>Does not cover singers, actors, broadcasting organizations=they are covered under neighboring rights (only covered for 50 years)</a:t>
            </a:r>
          </a:p>
          <a:p>
            <a:pPr marL="0" indent="0"/>
            <a:endParaRPr lang="en-US" sz="1900" dirty="0"/>
          </a:p>
          <a:p>
            <a:pPr marL="0" indent="0"/>
            <a:r>
              <a:rPr lang="en-US" sz="1900" dirty="0"/>
              <a:t>New laws are being considered-3D printing, digital technologies</a:t>
            </a:r>
          </a:p>
          <a:p>
            <a:pPr marL="0" indent="0"/>
            <a:endParaRPr lang="en-US" sz="1900" dirty="0"/>
          </a:p>
          <a:p>
            <a:pPr marL="0" indent="0"/>
            <a:r>
              <a:rPr lang="en-US" sz="1900" dirty="0"/>
              <a:t>Types – registered and nonregistered.  Registered gives more legal protection and costs $45-125.00 and takes 1-3 months</a:t>
            </a:r>
          </a:p>
          <a:p>
            <a:pPr marL="0" indent="0"/>
            <a:endParaRPr sz="1900" dirty="0"/>
          </a:p>
        </p:txBody>
      </p:sp>
      <p:sp>
        <p:nvSpPr>
          <p:cNvPr id="268" name="Google Shape;268;p7:notes"/>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fld id="{00000000-1234-1234-1234-123412341234}" type="slidenum">
              <a:rPr lang="en-US"/>
              <a:pPr algn="r"/>
              <a:t>14</a:t>
            </a:fld>
            <a:endParaRPr/>
          </a:p>
        </p:txBody>
      </p:sp>
    </p:spTree>
    <p:extLst>
      <p:ext uri="{BB962C8B-B14F-4D97-AF65-F5344CB8AC3E}">
        <p14:creationId xmlns:p14="http://schemas.microsoft.com/office/powerpoint/2010/main" val="3218582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7:notes"/>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r>
              <a:rPr lang="en-US" sz="1900" dirty="0"/>
              <a:t>To protect the trademark, it should be registered with a list of goods and services to which it would apply. The trademark is only good for 10 years but can be renewed indefinitely for a cost. The trademark can be sold or licensed</a:t>
            </a:r>
          </a:p>
          <a:p>
            <a:pPr marL="0" indent="0"/>
            <a:endParaRPr lang="en-US" sz="1900" dirty="0"/>
          </a:p>
          <a:p>
            <a:pPr marL="0" indent="0"/>
            <a:r>
              <a:rPr lang="en-US" sz="1900" dirty="0"/>
              <a:t>If there is infringements of the trademark the organization using it can prosecute.  </a:t>
            </a:r>
          </a:p>
          <a:p>
            <a:pPr marL="0" indent="0"/>
            <a:endParaRPr lang="en-US" sz="1900" dirty="0"/>
          </a:p>
          <a:p>
            <a:pPr marL="0" indent="0"/>
            <a:r>
              <a:rPr lang="en-US" sz="1900" dirty="0"/>
              <a:t>Trademarks are territorial but now groups have been established where there are regional and international protection</a:t>
            </a:r>
          </a:p>
          <a:p>
            <a:pPr marL="0" indent="0"/>
            <a:endParaRPr lang="en-US" sz="1900" dirty="0"/>
          </a:p>
          <a:p>
            <a:pPr marL="0" indent="0"/>
            <a:r>
              <a:rPr lang="en-US" sz="1900" dirty="0"/>
              <a:t>I.e. Tequila liquor from Mexico</a:t>
            </a:r>
            <a:endParaRPr sz="1900" dirty="0"/>
          </a:p>
        </p:txBody>
      </p:sp>
      <p:sp>
        <p:nvSpPr>
          <p:cNvPr id="268" name="Google Shape;268;p7:notes"/>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fld id="{00000000-1234-1234-1234-123412341234}" type="slidenum">
              <a:rPr lang="en-US"/>
              <a:pPr algn="r"/>
              <a:t>15</a:t>
            </a:fld>
            <a:endParaRPr/>
          </a:p>
        </p:txBody>
      </p:sp>
    </p:spTree>
    <p:extLst>
      <p:ext uri="{BB962C8B-B14F-4D97-AF65-F5344CB8AC3E}">
        <p14:creationId xmlns:p14="http://schemas.microsoft.com/office/powerpoint/2010/main" val="3311781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7:notes"/>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r>
              <a:rPr lang="en-US" sz="1900" dirty="0"/>
              <a:t>Examples:</a:t>
            </a:r>
          </a:p>
          <a:p>
            <a:pPr algn="l">
              <a:buFont typeface="Arial" panose="020B0604020202020204" pitchFamily="34" charset="0"/>
              <a:buChar char="•"/>
            </a:pPr>
            <a:r>
              <a:rPr lang="en-US" sz="2900" dirty="0">
                <a:solidFill>
                  <a:srgbClr val="111111"/>
                </a:solidFill>
                <a:latin typeface="-apple-system"/>
              </a:rPr>
              <a:t>Formulas, recipes, and ingredients, such as the secret formula for Coca-Cola</a:t>
            </a:r>
          </a:p>
          <a:p>
            <a:pPr algn="l">
              <a:buFont typeface="Arial" panose="020B0604020202020204" pitchFamily="34" charset="0"/>
              <a:buChar char="•"/>
            </a:pPr>
            <a:r>
              <a:rPr lang="en-US" sz="2900" dirty="0">
                <a:solidFill>
                  <a:srgbClr val="111111"/>
                </a:solidFill>
                <a:latin typeface="-apple-system"/>
              </a:rPr>
              <a:t>Methods, processes, and techniques, such as the New York Times Bestseller list</a:t>
            </a:r>
          </a:p>
          <a:p>
            <a:pPr algn="l">
              <a:buFont typeface="Arial" panose="020B0604020202020204" pitchFamily="34" charset="0"/>
              <a:buChar char="•"/>
            </a:pPr>
            <a:r>
              <a:rPr lang="en-US" sz="2900" dirty="0">
                <a:solidFill>
                  <a:srgbClr val="111111"/>
                </a:solidFill>
                <a:latin typeface="-apple-system"/>
              </a:rPr>
              <a:t>Engineering information, such as techniques for converting raw materials</a:t>
            </a:r>
          </a:p>
          <a:p>
            <a:pPr algn="l">
              <a:buFont typeface="Arial" panose="020B0604020202020204" pitchFamily="34" charset="0"/>
              <a:buChar char="•"/>
            </a:pPr>
            <a:r>
              <a:rPr lang="en-US" sz="2900" dirty="0">
                <a:solidFill>
                  <a:srgbClr val="111111"/>
                </a:solidFill>
                <a:latin typeface="-apple-system"/>
              </a:rPr>
              <a:t>Business and financial information, such as budgets, costs, and pricing</a:t>
            </a:r>
          </a:p>
          <a:p>
            <a:pPr algn="l">
              <a:buFont typeface="Arial" panose="020B0604020202020204" pitchFamily="34" charset="0"/>
              <a:buChar char="•"/>
            </a:pPr>
            <a:r>
              <a:rPr lang="en-US" sz="2900" dirty="0">
                <a:solidFill>
                  <a:srgbClr val="111111"/>
                </a:solidFill>
                <a:latin typeface="-apple-system"/>
              </a:rPr>
              <a:t>Computer programs and algorithms, such as software code and scripts</a:t>
            </a:r>
          </a:p>
          <a:p>
            <a:pPr algn="l">
              <a:buFont typeface="Arial" panose="020B0604020202020204" pitchFamily="34" charset="0"/>
              <a:buChar char="•"/>
            </a:pPr>
            <a:endParaRPr lang="en-US" sz="2900" dirty="0">
              <a:solidFill>
                <a:srgbClr val="111111"/>
              </a:solidFill>
              <a:latin typeface="-apple-system"/>
            </a:endParaRPr>
          </a:p>
          <a:p>
            <a:pPr algn="l">
              <a:buFont typeface="Arial" panose="020B0604020202020204" pitchFamily="34" charset="0"/>
              <a:buChar char="•"/>
            </a:pPr>
            <a:r>
              <a:rPr lang="en-US" sz="4100" i="1" dirty="0">
                <a:solidFill>
                  <a:srgbClr val="194C81"/>
                </a:solidFill>
                <a:latin typeface="Roboto" panose="02000000000000000000" pitchFamily="2" charset="0"/>
                <a:hlinkClick r:id="rId3"/>
              </a:rPr>
              <a:t>Masimo Corp. et al. v. Apple Inc.</a:t>
            </a:r>
            <a:r>
              <a:rPr lang="en-US" sz="4100" dirty="0">
                <a:solidFill>
                  <a:srgbClr val="000000"/>
                </a:solidFill>
                <a:latin typeface="Roboto" panose="02000000000000000000" pitchFamily="2" charset="0"/>
              </a:rPr>
              <a:t> (United States District Court, Southern District of California, Case No. 8:20-cv-00048) is another recent example of trade secret litigation in the healthcare industry.  There, a medical device maker, Masimo Corp., sued Apple alleging that Apple poached key employees and misappropriated trade secrets for use in the Apple Watches.  Masimo contends that Apple engaged in the wrongful conduct after Apple approached it to discuss collaborating on technology which can track heart rate, blood oxygen levels and other health indicators by measuring how light passes through body tissue.  Masimo and Apple ultimately did not go forward with the collaboration.  This case presents a common circumstance giving rise to a trade secret misappropriation claim – a potential collaboration or other relationship that does not go forward.    A party to such discussions where confidential information is disclosed to evaluate the potential relationship should take care to protect its confidential information from misuse and to limit the other party’s ability to assert unwarranted misappropriation claims if the discussions fall apart.</a:t>
            </a:r>
            <a:endParaRPr lang="en-US" sz="2900" dirty="0">
              <a:solidFill>
                <a:srgbClr val="111111"/>
              </a:solidFill>
              <a:latin typeface="-apple-system"/>
            </a:endParaRPr>
          </a:p>
          <a:p>
            <a:pPr marL="0" indent="0"/>
            <a:endParaRPr sz="1900" dirty="0"/>
          </a:p>
        </p:txBody>
      </p:sp>
      <p:sp>
        <p:nvSpPr>
          <p:cNvPr id="268" name="Google Shape;268;p7:notes"/>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fld id="{00000000-1234-1234-1234-123412341234}" type="slidenum">
              <a:rPr lang="en-US"/>
              <a:pPr algn="r"/>
              <a:t>16</a:t>
            </a:fld>
            <a:endParaRPr/>
          </a:p>
        </p:txBody>
      </p:sp>
    </p:spTree>
    <p:extLst>
      <p:ext uri="{BB962C8B-B14F-4D97-AF65-F5344CB8AC3E}">
        <p14:creationId xmlns:p14="http://schemas.microsoft.com/office/powerpoint/2010/main" val="2255652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7:notes"/>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r>
              <a:rPr lang="en-US" sz="2900" b="1" dirty="0">
                <a:solidFill>
                  <a:srgbClr val="666666"/>
                </a:solidFill>
                <a:latin typeface="Lato" panose="020F0502020204030203" pitchFamily="34" charset="0"/>
              </a:rPr>
              <a:t>Open source </a:t>
            </a:r>
            <a:r>
              <a:rPr lang="en-US" sz="2900" dirty="0">
                <a:solidFill>
                  <a:srgbClr val="666666"/>
                </a:solidFill>
                <a:latin typeface="Lato" panose="020F0502020204030203" pitchFamily="34" charset="0"/>
              </a:rPr>
              <a:t>often refers to software available free of charge, but also describes a larger conceptual movement. The </a:t>
            </a:r>
            <a:r>
              <a:rPr lang="en-US" sz="2900" dirty="0">
                <a:solidFill>
                  <a:srgbClr val="367D8B"/>
                </a:solidFill>
                <a:latin typeface="Lato" panose="020F0502020204030203" pitchFamily="34" charset="0"/>
                <a:hlinkClick r:id="rId3"/>
              </a:rPr>
              <a:t>Open Source Initiative</a:t>
            </a:r>
            <a:r>
              <a:rPr lang="en-US" sz="2900" dirty="0">
                <a:solidFill>
                  <a:srgbClr val="666666"/>
                </a:solidFill>
                <a:latin typeface="Lato" panose="020F0502020204030203" pitchFamily="34" charset="0"/>
              </a:rPr>
              <a:t> promotes the sharing of source code, and provides guidance on its distribution. Its principles include requiring that a license </a:t>
            </a:r>
          </a:p>
          <a:p>
            <a:pPr marL="0" indent="0"/>
            <a:endParaRPr lang="en-US" sz="2900" dirty="0">
              <a:solidFill>
                <a:srgbClr val="666666"/>
              </a:solidFill>
              <a:latin typeface="Lato" panose="020F0502020204030203" pitchFamily="34" charset="0"/>
            </a:endParaRPr>
          </a:p>
          <a:p>
            <a:pPr marL="0" indent="0"/>
            <a:r>
              <a:rPr lang="en-US" sz="2900" dirty="0">
                <a:solidFill>
                  <a:srgbClr val="666666"/>
                </a:solidFill>
                <a:latin typeface="Lato" panose="020F0502020204030203" pitchFamily="34" charset="0"/>
              </a:rPr>
              <a:t>“So why would a creator choose to grant a free license to his or her creative works? For one, creativity often generates more creativity, and those who choose to present their works for free may do so with the thought that it may encourage new ideas, products and solutions to larger societal challenges. In addition, allowing free access levels the playing field a bit so that entrepreneurs and individuals can better compete with big corporations who have greater resources (</a:t>
            </a:r>
            <a:r>
              <a:rPr lang="en-US" sz="4100" dirty="0">
                <a:hlinkClick r:id="rId4"/>
              </a:rPr>
              <a:t>What is Open Access? Understanding Traditional IP Rights - Michelson IP</a:t>
            </a:r>
            <a:r>
              <a:rPr lang="en-US" sz="4100" dirty="0"/>
              <a:t>)</a:t>
            </a:r>
            <a:r>
              <a:rPr lang="en-US" sz="2900" dirty="0">
                <a:solidFill>
                  <a:srgbClr val="666666"/>
                </a:solidFill>
                <a:latin typeface="Lato" panose="020F0502020204030203" pitchFamily="34" charset="0"/>
              </a:rPr>
              <a:t>.</a:t>
            </a:r>
          </a:p>
          <a:p>
            <a:pPr marL="0" indent="0"/>
            <a:endParaRPr lang="en-US" sz="2900" dirty="0">
              <a:solidFill>
                <a:srgbClr val="666666"/>
              </a:solidFill>
              <a:latin typeface="Lato" panose="020F0502020204030203" pitchFamily="34" charset="0"/>
            </a:endParaRPr>
          </a:p>
          <a:p>
            <a:pPr marL="0" indent="0"/>
            <a:r>
              <a:rPr lang="en-US" sz="2900" dirty="0">
                <a:hlinkClick r:id="rId5"/>
              </a:rPr>
              <a:t>Open Innovation: Research, Practices, and Policies - Marcel </a:t>
            </a:r>
            <a:r>
              <a:rPr lang="en-US" sz="2900" dirty="0" err="1">
                <a:hlinkClick r:id="rId5"/>
              </a:rPr>
              <a:t>Bogers</a:t>
            </a:r>
            <a:r>
              <a:rPr lang="en-US" sz="2900" dirty="0">
                <a:hlinkClick r:id="rId5"/>
              </a:rPr>
              <a:t>, Henry Chesbrough, Carlos Moedas, 2018 (sagepub.com)</a:t>
            </a:r>
            <a:endParaRPr lang="en-US" sz="2900" dirty="0"/>
          </a:p>
          <a:p>
            <a:pPr marL="0" indent="0"/>
            <a:endParaRPr lang="en-US" sz="2900" dirty="0"/>
          </a:p>
          <a:p>
            <a:pPr marL="0" indent="0"/>
            <a:r>
              <a:rPr lang="en-US" sz="2900" dirty="0"/>
              <a:t>Use of a third party work…..</a:t>
            </a:r>
            <a:endParaRPr sz="1900" dirty="0"/>
          </a:p>
        </p:txBody>
      </p:sp>
      <p:sp>
        <p:nvSpPr>
          <p:cNvPr id="268" name="Google Shape;268;p7:notes"/>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fld id="{00000000-1234-1234-1234-123412341234}" type="slidenum">
              <a:rPr lang="en-US"/>
              <a:pPr algn="r"/>
              <a:t>17</a:t>
            </a:fld>
            <a:endParaRPr/>
          </a:p>
        </p:txBody>
      </p:sp>
    </p:spTree>
    <p:extLst>
      <p:ext uri="{BB962C8B-B14F-4D97-AF65-F5344CB8AC3E}">
        <p14:creationId xmlns:p14="http://schemas.microsoft.com/office/powerpoint/2010/main" val="1405060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7:notes"/>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r>
              <a:rPr lang="en-US" sz="2900" dirty="0">
                <a:solidFill>
                  <a:srgbClr val="000000"/>
                </a:solidFill>
                <a:latin typeface="source sans pro" panose="020B0503030403020204" pitchFamily="34" charset="0"/>
              </a:rPr>
              <a:t>There are six different license types, listed from most to least permissive</a:t>
            </a:r>
            <a:endParaRPr sz="1900" dirty="0"/>
          </a:p>
        </p:txBody>
      </p:sp>
      <p:sp>
        <p:nvSpPr>
          <p:cNvPr id="268" name="Google Shape;268;p7:notes"/>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fld id="{00000000-1234-1234-1234-123412341234}" type="slidenum">
              <a:rPr lang="en-US"/>
              <a:pPr algn="r"/>
              <a:t>18</a:t>
            </a:fld>
            <a:endParaRPr/>
          </a:p>
        </p:txBody>
      </p:sp>
    </p:spTree>
    <p:extLst>
      <p:ext uri="{BB962C8B-B14F-4D97-AF65-F5344CB8AC3E}">
        <p14:creationId xmlns:p14="http://schemas.microsoft.com/office/powerpoint/2010/main" val="1022853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7:notes"/>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r>
              <a:rPr lang="en-US" sz="2900" b="1" dirty="0">
                <a:solidFill>
                  <a:srgbClr val="000000"/>
                </a:solidFill>
                <a:latin typeface="Calibri" panose="020F0502020204030204" pitchFamily="34" charset="0"/>
              </a:rPr>
              <a:t>Who holds copy right (601.28 Scholarly work)</a:t>
            </a:r>
          </a:p>
          <a:p>
            <a:pPr marL="0" indent="0"/>
            <a:r>
              <a:rPr lang="en-US" sz="2900" dirty="0">
                <a:solidFill>
                  <a:srgbClr val="000000"/>
                </a:solidFill>
                <a:latin typeface="Calibri" panose="020F0502020204030204" pitchFamily="34" charset="0"/>
              </a:rPr>
              <a:t>This policy promotes the University of Michigan’s scholarly, academic, and service missions by establishing a framework for who holds copyright at the University. Because the University is committed to academic freedom, it strives—despite the legal default—to place copyright with the creators of scholarly, academic, and artistic works. Moreover, this policy encourages and does not limit the rights and abilities of people to make “fair uses” or other lawful uses of copyrighted works.</a:t>
            </a:r>
          </a:p>
          <a:p>
            <a:pPr marL="0" indent="0"/>
            <a:endParaRPr lang="en-US" sz="2900" b="1" dirty="0">
              <a:solidFill>
                <a:srgbClr val="000000"/>
              </a:solidFill>
              <a:latin typeface="Calibri" panose="020F0502020204030204" pitchFamily="34" charset="0"/>
            </a:endParaRPr>
          </a:p>
          <a:p>
            <a:pPr marL="0" indent="0"/>
            <a:r>
              <a:rPr lang="en-US" sz="2900" b="1" dirty="0">
                <a:solidFill>
                  <a:srgbClr val="000000"/>
                </a:solidFill>
                <a:latin typeface="Calibri" panose="020F0502020204030204" pitchFamily="34" charset="0"/>
              </a:rPr>
              <a:t>Conflicts of Interest and Conflicts of Commitment</a:t>
            </a:r>
          </a:p>
          <a:p>
            <a:pPr marL="0" indent="0"/>
            <a:endParaRPr lang="en-US" sz="2900" dirty="0">
              <a:solidFill>
                <a:srgbClr val="000000"/>
              </a:solidFill>
              <a:latin typeface="Calibri" panose="020F0502020204030204" pitchFamily="34" charset="0"/>
            </a:endParaRPr>
          </a:p>
          <a:p>
            <a:pPr marL="0" indent="0"/>
            <a:r>
              <a:rPr lang="en-US" sz="2900" dirty="0">
                <a:solidFill>
                  <a:srgbClr val="000000"/>
                </a:solidFill>
                <a:latin typeface="Calibri" panose="020F0502020204030204" pitchFamily="34" charset="0"/>
              </a:rPr>
              <a:t>Given that the University of Michigan allows and encourages outside activities and relationships that enhance the mission of the University, potential conflicts of interest and commitment are inevitable. Outside activities should not, however, interfere with an individual’s University obligations. Faculty and staff must not use their official University positions or influence to further gain or advancement for themselves, parents, siblings, spouse or partner, children, dependent relatives, or other personal associates, at the expense of the University.</a:t>
            </a:r>
          </a:p>
          <a:p>
            <a:pPr marL="0" indent="0"/>
            <a:endParaRPr lang="en-US" sz="2900" dirty="0">
              <a:solidFill>
                <a:srgbClr val="000000"/>
              </a:solidFill>
              <a:latin typeface="Calibri" panose="020F0502020204030204" pitchFamily="34" charset="0"/>
            </a:endParaRPr>
          </a:p>
          <a:p>
            <a:pPr marL="0" indent="0"/>
            <a:r>
              <a:rPr lang="en-US" sz="2900" b="1" dirty="0">
                <a:solidFill>
                  <a:srgbClr val="000000"/>
                </a:solidFill>
                <a:latin typeface="Calibri" panose="020F0502020204030204" pitchFamily="34" charset="0"/>
              </a:rPr>
              <a:t>Technology Transfer</a:t>
            </a:r>
          </a:p>
          <a:p>
            <a:pPr marL="0" indent="0"/>
            <a:endParaRPr lang="en-US" sz="2900" dirty="0">
              <a:solidFill>
                <a:srgbClr val="000000"/>
              </a:solidFill>
              <a:latin typeface="Calibri" panose="020F0502020204030204" pitchFamily="34" charset="0"/>
            </a:endParaRPr>
          </a:p>
          <a:p>
            <a:pPr marL="0" indent="0"/>
            <a:r>
              <a:rPr lang="en-US" sz="2900" dirty="0">
                <a:solidFill>
                  <a:srgbClr val="000000"/>
                </a:solidFill>
                <a:latin typeface="Calibri" panose="020F0502020204030204" pitchFamily="34" charset="0"/>
              </a:rPr>
              <a:t>Who is a contributor---not a vendor</a:t>
            </a:r>
          </a:p>
          <a:p>
            <a:pPr marL="0" indent="0"/>
            <a:endParaRPr lang="en-US" sz="2900" dirty="0">
              <a:solidFill>
                <a:srgbClr val="000000"/>
              </a:solidFill>
              <a:latin typeface="Calibri" panose="020F0502020204030204" pitchFamily="34" charset="0"/>
            </a:endParaRPr>
          </a:p>
          <a:p>
            <a:pPr marL="0" indent="0"/>
            <a:r>
              <a:rPr lang="en-US" sz="2900" dirty="0">
                <a:solidFill>
                  <a:srgbClr val="FF0000"/>
                </a:solidFill>
                <a:latin typeface="Calibri" panose="020F0502020204030204" pitchFamily="34" charset="0"/>
              </a:rPr>
              <a:t>Employment contracts</a:t>
            </a:r>
            <a:endParaRPr sz="1900" dirty="0">
              <a:solidFill>
                <a:srgbClr val="FF0000"/>
              </a:solidFill>
            </a:endParaRPr>
          </a:p>
        </p:txBody>
      </p:sp>
      <p:sp>
        <p:nvSpPr>
          <p:cNvPr id="268" name="Google Shape;268;p7:notes"/>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fld id="{00000000-1234-1234-1234-123412341234}" type="slidenum">
              <a:rPr lang="en-US"/>
              <a:pPr algn="r"/>
              <a:t>19</a:t>
            </a:fld>
            <a:endParaRPr/>
          </a:p>
        </p:txBody>
      </p:sp>
    </p:spTree>
    <p:extLst>
      <p:ext uri="{BB962C8B-B14F-4D97-AF65-F5344CB8AC3E}">
        <p14:creationId xmlns:p14="http://schemas.microsoft.com/office/powerpoint/2010/main" val="417179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4723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22:notes"/>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buClr>
                <a:srgbClr val="1F497D"/>
              </a:buClr>
              <a:buSzPts val="1200"/>
            </a:pPr>
            <a:r>
              <a:rPr lang="en-US" dirty="0"/>
              <a:t>Research dollars – NIH, DOD, National Science Foundation,</a:t>
            </a:r>
          </a:p>
          <a:p>
            <a:pPr marL="0" indent="0">
              <a:buClr>
                <a:srgbClr val="1F497D"/>
              </a:buClr>
              <a:buSzPts val="1200"/>
            </a:pPr>
            <a:r>
              <a:rPr lang="en-US" dirty="0"/>
              <a:t>Angel funding-wealthy </a:t>
            </a:r>
            <a:r>
              <a:rPr lang="en-US" b="1" dirty="0"/>
              <a:t>individuals </a:t>
            </a:r>
            <a:r>
              <a:rPr lang="en-US" dirty="0"/>
              <a:t>who fund start us at a cost (convertible debt or ownership equity)</a:t>
            </a:r>
          </a:p>
          <a:p>
            <a:pPr marL="0" indent="0">
              <a:buClr>
                <a:srgbClr val="1F497D"/>
              </a:buClr>
              <a:buSzPts val="1200"/>
            </a:pPr>
            <a:r>
              <a:rPr lang="en-US" dirty="0"/>
              <a:t>Venture Capitalists- </a:t>
            </a:r>
            <a:r>
              <a:rPr lang="en-US" b="1" dirty="0"/>
              <a:t>pool of investors </a:t>
            </a:r>
            <a:r>
              <a:rPr lang="en-US" dirty="0"/>
              <a:t>who fund the start up (convertible debt or ownership equity)</a:t>
            </a:r>
          </a:p>
          <a:p>
            <a:pPr marL="0" indent="0">
              <a:buClr>
                <a:srgbClr val="1F497D"/>
              </a:buClr>
              <a:buSzPts val="1200"/>
            </a:pPr>
            <a:r>
              <a:rPr lang="en-US" dirty="0"/>
              <a:t>Standard Loans (Small business loans-Spark)</a:t>
            </a:r>
          </a:p>
          <a:p>
            <a:pPr marL="0" indent="0">
              <a:buClr>
                <a:srgbClr val="1F497D"/>
              </a:buClr>
              <a:buSzPts val="1200"/>
            </a:pPr>
            <a:r>
              <a:rPr lang="en-US" dirty="0"/>
              <a:t>Many ways to fund your idea---each one of these different groups will take something and be careful and weigh against what they want and what they give/bring to the table</a:t>
            </a:r>
          </a:p>
          <a:p>
            <a:pPr marL="0" indent="0">
              <a:buClr>
                <a:srgbClr val="1F497D"/>
              </a:buClr>
              <a:buSzPts val="1200"/>
            </a:pPr>
            <a:r>
              <a:rPr lang="en-US" dirty="0"/>
              <a:t>Donors</a:t>
            </a:r>
          </a:p>
          <a:p>
            <a:pPr marL="0" indent="0">
              <a:buClr>
                <a:srgbClr val="1F497D"/>
              </a:buClr>
              <a:buSzPts val="1200"/>
            </a:pPr>
            <a:r>
              <a:rPr lang="en-US" dirty="0"/>
              <a:t>Professional Organizations</a:t>
            </a:r>
          </a:p>
          <a:p>
            <a:pPr marL="0" indent="0">
              <a:buClr>
                <a:srgbClr val="1F497D"/>
              </a:buClr>
              <a:buSzPts val="1200"/>
            </a:pPr>
            <a:r>
              <a:rPr lang="en-US" dirty="0"/>
              <a:t>      </a:t>
            </a:r>
            <a:endParaRPr dirty="0"/>
          </a:p>
        </p:txBody>
      </p:sp>
      <p:sp>
        <p:nvSpPr>
          <p:cNvPr id="474" name="Google Shape;474;p22:notes"/>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21</a:t>
            </a:fld>
            <a:endParaRPr sz="120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9:notes"/>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buClr>
                <a:srgbClr val="00274C"/>
              </a:buClr>
              <a:buSzPts val="1200"/>
            </a:pPr>
            <a:r>
              <a:rPr lang="en-US" b="1" i="0" dirty="0">
                <a:solidFill>
                  <a:srgbClr val="00274C"/>
                </a:solidFill>
                <a:latin typeface="Lato"/>
                <a:ea typeface="Lato"/>
                <a:cs typeface="Lato"/>
                <a:sym typeface="Lato"/>
              </a:rPr>
              <a:t> </a:t>
            </a:r>
            <a:endParaRPr dirty="0"/>
          </a:p>
        </p:txBody>
      </p:sp>
      <p:sp>
        <p:nvSpPr>
          <p:cNvPr id="296" name="Google Shape;296;p9:notes"/>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fld id="{00000000-1234-1234-1234-123412341234}" type="slidenum">
              <a:rPr lang="en-US"/>
              <a:pPr algn="r"/>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F0EE4101-7CD1-5966-9D3E-115451BEA1F0}"/>
            </a:ext>
          </a:extLst>
        </p:cNvPr>
        <p:cNvGrpSpPr/>
        <p:nvPr/>
      </p:nvGrpSpPr>
      <p:grpSpPr>
        <a:xfrm>
          <a:off x="0" y="0"/>
          <a:ext cx="0" cy="0"/>
          <a:chOff x="0" y="0"/>
          <a:chExt cx="0" cy="0"/>
        </a:xfrm>
      </p:grpSpPr>
      <p:sp>
        <p:nvSpPr>
          <p:cNvPr id="294" name="Google Shape;294;p9:notes">
            <a:extLst>
              <a:ext uri="{FF2B5EF4-FFF2-40B4-BE49-F238E27FC236}">
                <a16:creationId xmlns:a16="http://schemas.microsoft.com/office/drawing/2014/main" id="{F8D9E53C-0C08-8DE3-F7E3-D1760B53057D}"/>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9:notes">
            <a:extLst>
              <a:ext uri="{FF2B5EF4-FFF2-40B4-BE49-F238E27FC236}">
                <a16:creationId xmlns:a16="http://schemas.microsoft.com/office/drawing/2014/main" id="{6EBD1DE7-EC83-D56F-7B88-7172DC06F75D}"/>
              </a:ext>
            </a:extLst>
          </p:cNvPr>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buClr>
                <a:srgbClr val="00274C"/>
              </a:buClr>
              <a:buSzPts val="1200"/>
            </a:pPr>
            <a:r>
              <a:rPr lang="en-US" b="1" i="0" dirty="0">
                <a:solidFill>
                  <a:srgbClr val="00274C"/>
                </a:solidFill>
                <a:latin typeface="Lato"/>
                <a:ea typeface="Lato"/>
                <a:cs typeface="Lato"/>
                <a:sym typeface="Lato"/>
              </a:rPr>
              <a:t> Officially is a start up company-400 users</a:t>
            </a:r>
          </a:p>
          <a:p>
            <a:pPr marL="0" indent="0">
              <a:buClr>
                <a:srgbClr val="00274C"/>
              </a:buClr>
              <a:buSzPts val="1200"/>
            </a:pPr>
            <a:endParaRPr lang="en-US" b="1" i="0" dirty="0">
              <a:solidFill>
                <a:srgbClr val="00274C"/>
              </a:solidFill>
              <a:latin typeface="Lato"/>
              <a:ea typeface="Lato"/>
              <a:cs typeface="Lato"/>
              <a:sym typeface="Lato"/>
            </a:endParaRPr>
          </a:p>
          <a:p>
            <a:pPr marL="0" indent="0">
              <a:buClr>
                <a:srgbClr val="00274C"/>
              </a:buClr>
              <a:buSzPts val="1200"/>
            </a:pPr>
            <a:r>
              <a:rPr lang="en-US" b="0" i="0" dirty="0" err="1">
                <a:solidFill>
                  <a:srgbClr val="FFFFFF"/>
                </a:solidFill>
                <a:effectLst/>
                <a:latin typeface="Open Sans" panose="020B0606030504020204" pitchFamily="34" charset="0"/>
              </a:rPr>
              <a:t>ArtSpective</a:t>
            </a:r>
            <a:r>
              <a:rPr lang="en-US" b="0" i="0" dirty="0">
                <a:solidFill>
                  <a:srgbClr val="FFFFFF"/>
                </a:solidFill>
                <a:effectLst/>
                <a:latin typeface="Open Sans" panose="020B0606030504020204" pitchFamily="34" charset="0"/>
              </a:rPr>
              <a:t> is an evidence-based training program meticulously crafted to aid individuals in recognizing and rectifying implicit biases through the ingenious use of art-based methods.</a:t>
            </a:r>
          </a:p>
          <a:p>
            <a:pPr marL="0" indent="0">
              <a:buClr>
                <a:srgbClr val="00274C"/>
              </a:buClr>
              <a:buSzPts val="1200"/>
            </a:pPr>
            <a:endParaRPr lang="en-US" b="0" i="0" dirty="0">
              <a:solidFill>
                <a:srgbClr val="FFFFFF"/>
              </a:solidFill>
              <a:effectLst/>
              <a:latin typeface="Open Sans" panose="020B0606030504020204" pitchFamily="34" charset="0"/>
            </a:endParaRPr>
          </a:p>
          <a:p>
            <a:pPr marL="0" indent="0">
              <a:buClr>
                <a:srgbClr val="00274C"/>
              </a:buClr>
              <a:buSzPts val="1200"/>
            </a:pPr>
            <a:r>
              <a:rPr lang="en-US" b="0" i="0" dirty="0">
                <a:solidFill>
                  <a:srgbClr val="FFFFFF"/>
                </a:solidFill>
                <a:effectLst/>
                <a:latin typeface="Open Sans" panose="020B0606030504020204" pitchFamily="34" charset="0"/>
              </a:rPr>
              <a:t>Started with his research findings that mothers with drug problems them and their babies were treated differently in the Neonatal ICU</a:t>
            </a:r>
            <a:endParaRPr dirty="0"/>
          </a:p>
        </p:txBody>
      </p:sp>
      <p:sp>
        <p:nvSpPr>
          <p:cNvPr id="296" name="Google Shape;296;p9:notes">
            <a:extLst>
              <a:ext uri="{FF2B5EF4-FFF2-40B4-BE49-F238E27FC236}">
                <a16:creationId xmlns:a16="http://schemas.microsoft.com/office/drawing/2014/main" id="{545C783A-EC80-94BD-1E47-C36C68F0232D}"/>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fld id="{00000000-1234-1234-1234-123412341234}" type="slidenum">
              <a:rPr lang="en-US"/>
              <a:pPr algn="r"/>
              <a:t>23</a:t>
            </a:fld>
            <a:endParaRPr/>
          </a:p>
        </p:txBody>
      </p:sp>
    </p:spTree>
    <p:extLst>
      <p:ext uri="{BB962C8B-B14F-4D97-AF65-F5344CB8AC3E}">
        <p14:creationId xmlns:p14="http://schemas.microsoft.com/office/powerpoint/2010/main" val="858419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7:notes"/>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endParaRPr sz="1900" dirty="0"/>
          </a:p>
          <a:p>
            <a:pPr marL="0" indent="0"/>
            <a:r>
              <a:rPr lang="en-US" sz="1900" dirty="0"/>
              <a:t>Human Trafficking Website &amp; Education Module and The Dynamics of Interpersonal Coercion among College Students Tool</a:t>
            </a:r>
          </a:p>
          <a:p>
            <a:r>
              <a:rPr lang="en-US" kern="1200" dirty="0">
                <a:solidFill>
                  <a:schemeClr val="tx1"/>
                </a:solidFill>
                <a:latin typeface="Open Sans" panose="020B0606030504020204" pitchFamily="34" charset="0"/>
                <a:ea typeface="+mn-ea"/>
                <a:cs typeface="+mn-cs"/>
              </a:rPr>
              <a:t>There is no one profile for human traffickers or victims. Traffickers can be strangers who exploit or manipulate the victim, or they can be friends or family members that take advantage of a vulnerability. Traffickers might work alone. For instance, a couple may traffic a nanny or housekeeper for their own personal use. Traffickers can also be part of a network who are engaged in sexual or labor trafficking and other criminal activities.</a:t>
            </a:r>
          </a:p>
          <a:p>
            <a:r>
              <a:rPr lang="en-US" kern="1200" dirty="0">
                <a:solidFill>
                  <a:schemeClr val="tx1"/>
                </a:solidFill>
                <a:latin typeface="Open Sans" panose="020B0606030504020204" pitchFamily="34" charset="0"/>
                <a:ea typeface="+mn-ea"/>
                <a:cs typeface="+mn-cs"/>
              </a:rPr>
              <a:t> </a:t>
            </a:r>
          </a:p>
          <a:p>
            <a:r>
              <a:rPr lang="en-US" kern="1200" dirty="0">
                <a:solidFill>
                  <a:schemeClr val="tx1"/>
                </a:solidFill>
                <a:latin typeface="Open Sans" panose="020B0606030504020204" pitchFamily="34" charset="0"/>
                <a:ea typeface="+mn-ea"/>
                <a:cs typeface="+mn-cs"/>
              </a:rPr>
              <a:t>Victims can include </a:t>
            </a:r>
            <a:r>
              <a:rPr lang="en-US" b="1" kern="1200" dirty="0">
                <a:solidFill>
                  <a:schemeClr val="tx1"/>
                </a:solidFill>
                <a:latin typeface="Open Sans" panose="020B0606030504020204" pitchFamily="34" charset="0"/>
                <a:ea typeface="+mn-ea"/>
                <a:cs typeface="+mn-cs"/>
              </a:rPr>
              <a:t>vulnerable individuals</a:t>
            </a:r>
            <a:r>
              <a:rPr lang="en-US" kern="1200" dirty="0">
                <a:solidFill>
                  <a:schemeClr val="tx1"/>
                </a:solidFill>
                <a:latin typeface="Open Sans" panose="020B0606030504020204" pitchFamily="34" charset="0"/>
                <a:ea typeface="+mn-ea"/>
                <a:cs typeface="+mn-cs"/>
              </a:rPr>
              <a:t> such as those with dysfunctional home lives (for example, a history of child abuse or neglect, homeless or runaway youth, being in foster care or in the criminal justice system, family conflict). Some neighborhood level factors include poor schools or opportunities for education, unsafe neighborhoods, lack of opportunity for work, gang involvement.  Individuals who identify as LGBTQ are at higher risk than other groups for human trafficking. A lack of knowledge about human trafficking also puts individuals at risk.</a:t>
            </a:r>
          </a:p>
          <a:p>
            <a:r>
              <a:rPr lang="en-US" kern="1200" dirty="0">
                <a:solidFill>
                  <a:schemeClr val="tx1"/>
                </a:solidFill>
                <a:latin typeface="Open Sans" panose="020B0606030504020204" pitchFamily="34" charset="0"/>
                <a:ea typeface="+mn-ea"/>
                <a:cs typeface="+mn-cs"/>
              </a:rPr>
              <a:t> </a:t>
            </a:r>
          </a:p>
          <a:p>
            <a:r>
              <a:rPr lang="en-US" kern="1200" dirty="0">
                <a:solidFill>
                  <a:schemeClr val="tx1"/>
                </a:solidFill>
                <a:latin typeface="Open Sans" panose="020B0606030504020204" pitchFamily="34" charset="0"/>
                <a:ea typeface="+mn-ea"/>
                <a:cs typeface="+mn-cs"/>
              </a:rPr>
              <a:t>As a disclaimer, use the word “victim” to describe these individuals because that is how they are described in the law. Other words that might be used to describe this population are “survivors” or “trafficking victims.” </a:t>
            </a:r>
            <a:endParaRPr lang="en-US" sz="1900" kern="1200" dirty="0">
              <a:solidFill>
                <a:schemeClr val="tx1"/>
              </a:solidFill>
            </a:endParaRPr>
          </a:p>
          <a:p>
            <a:endParaRPr lang="en-US" sz="1900" kern="1200" dirty="0">
              <a:solidFill>
                <a:schemeClr val="tx1"/>
              </a:solidFill>
            </a:endParaRPr>
          </a:p>
          <a:p>
            <a:r>
              <a:rPr lang="en-US" dirty="0">
                <a:solidFill>
                  <a:schemeClr val="accent1">
                    <a:lumMod val="50000"/>
                  </a:schemeClr>
                </a:solidFill>
              </a:rPr>
              <a:t>68% of US-based trafficking survivors came in contact with a healthcare provider </a:t>
            </a:r>
            <a:r>
              <a:rPr lang="en-US" sz="900" dirty="0">
                <a:solidFill>
                  <a:schemeClr val="accent1">
                    <a:lumMod val="50000"/>
                  </a:schemeClr>
                </a:solidFill>
              </a:rPr>
              <a:t>(Chisolm-Straker et al., 2019)</a:t>
            </a:r>
          </a:p>
          <a:p>
            <a:endParaRPr lang="en-US" sz="800" i="1" dirty="0">
              <a:solidFill>
                <a:schemeClr val="accent1">
                  <a:lumMod val="50000"/>
                </a:schemeClr>
              </a:solidFill>
            </a:endParaRPr>
          </a:p>
          <a:p>
            <a:r>
              <a:rPr lang="en-US" dirty="0">
                <a:solidFill>
                  <a:schemeClr val="accent1">
                    <a:lumMod val="50000"/>
                  </a:schemeClr>
                </a:solidFill>
              </a:rPr>
              <a:t>88% of domestic sex trafficking survivors came in contact with a healthcare provider </a:t>
            </a:r>
            <a:r>
              <a:rPr lang="en-US" sz="900" dirty="0">
                <a:solidFill>
                  <a:schemeClr val="accent1">
                    <a:lumMod val="50000"/>
                  </a:schemeClr>
                </a:solidFill>
              </a:rPr>
              <a:t>(Lederer &amp; Wetzel, 2014)</a:t>
            </a:r>
          </a:p>
          <a:p>
            <a:endParaRPr dirty="0"/>
          </a:p>
        </p:txBody>
      </p:sp>
      <p:sp>
        <p:nvSpPr>
          <p:cNvPr id="268" name="Google Shape;268;p7:notes"/>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fld id="{00000000-1234-1234-1234-123412341234}" type="slidenum">
              <a:rPr lang="en-US"/>
              <a:pPr algn="r"/>
              <a:t>24</a:t>
            </a:fld>
            <a:endParaRPr/>
          </a:p>
        </p:txBody>
      </p:sp>
    </p:spTree>
    <p:extLst>
      <p:ext uri="{BB962C8B-B14F-4D97-AF65-F5344CB8AC3E}">
        <p14:creationId xmlns:p14="http://schemas.microsoft.com/office/powerpoint/2010/main" val="3503074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website includes content on:</a:t>
            </a:r>
          </a:p>
          <a:p>
            <a:pPr marL="235481" indent="-235481">
              <a:buAutoNum type="arabicParenR"/>
            </a:pPr>
            <a:r>
              <a:rPr lang="en-US" dirty="0"/>
              <a:t>A general</a:t>
            </a:r>
            <a:r>
              <a:rPr lang="en-US" baseline="0" dirty="0"/>
              <a:t> about human trafficking section to combat myths and misperceptions</a:t>
            </a:r>
          </a:p>
          <a:p>
            <a:pPr marL="235481" indent="-235481">
              <a:buAutoNum type="arabicParenR"/>
            </a:pPr>
            <a:r>
              <a:rPr lang="en-US" baseline="0" dirty="0"/>
              <a:t>Education – including a free continuing education module</a:t>
            </a:r>
          </a:p>
          <a:p>
            <a:pPr marL="235481" indent="-235481">
              <a:buAutoNum type="arabicParenR"/>
            </a:pPr>
            <a:r>
              <a:rPr lang="en-US" baseline="0" dirty="0"/>
              <a:t>Policies and procedures – which includes interactive and fillable sample screening policies and response protocols that could be used in different health facilities (e.g., health departments, hospitals, outpatient clinics)</a:t>
            </a:r>
          </a:p>
          <a:p>
            <a:pPr marL="235481" indent="-235481">
              <a:buAutoNum type="arabicParenR"/>
            </a:pPr>
            <a:r>
              <a:rPr lang="en-US" baseline="0" dirty="0"/>
              <a:t>Support survivors section with national resources</a:t>
            </a:r>
          </a:p>
          <a:p>
            <a:pPr marL="235481" indent="-235481">
              <a:buAutoNum type="arabicParenR"/>
            </a:pPr>
            <a:r>
              <a:rPr lang="en-US" baseline="0" dirty="0"/>
              <a:t>Research – a brief overview of the UM Human Trafficking Collaborative research </a:t>
            </a:r>
          </a:p>
          <a:p>
            <a:pPr marL="235481" indent="-235481">
              <a:buAutoNum type="arabicParenR"/>
            </a:pPr>
            <a:r>
              <a:rPr lang="en-US" baseline="0" dirty="0"/>
              <a:t>State-specific resources – a section that provides an overview of state requirements for healthcare providers/systems related to human trafficking</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0F47E763-CE1A-4DB3-8B01-8815E22AD43D}" type="slidenum">
              <a:rPr lang="en-US" altLang="en-US" smtClean="0"/>
              <a:pPr>
                <a:defRPr/>
              </a:pPr>
              <a:t>25</a:t>
            </a:fld>
            <a:endParaRPr lang="en-US" altLang="en-US"/>
          </a:p>
        </p:txBody>
      </p:sp>
    </p:spTree>
    <p:extLst>
      <p:ext uri="{BB962C8B-B14F-4D97-AF65-F5344CB8AC3E}">
        <p14:creationId xmlns:p14="http://schemas.microsoft.com/office/powerpoint/2010/main" val="776256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2015:</a:t>
            </a:r>
            <a:r>
              <a:rPr lang="en-US" baseline="0" dirty="0"/>
              <a:t> Interdisciplinary partnership begins in Ethiopia</a:t>
            </a:r>
          </a:p>
          <a:p>
            <a:pPr lvl="0"/>
            <a:r>
              <a:rPr lang="en-US" baseline="0" dirty="0"/>
              <a:t>2016-2017: 4 UMSN students (2 grad and 2 undergrad) build a database from the University of Michigan Law School’s Human Trafficking Clinic to understand the healthcare, service, and legal needs of human trafficking survivors</a:t>
            </a:r>
          </a:p>
          <a:p>
            <a:pPr lvl="0"/>
            <a:r>
              <a:rPr lang="en-US" baseline="0" dirty="0"/>
              <a:t>2017: The State of Michigan recognizes the alarming levels of human trafficking and the potential role of health providers. Requires that all healthcare providers (nurses, physicians, social workers, massage therapists, dentists, etc.) receive one hour of training related to human trafficking before their next license renewal</a:t>
            </a:r>
          </a:p>
          <a:p>
            <a:pPr lvl="0"/>
            <a:r>
              <a:rPr lang="en-US" baseline="0" dirty="0"/>
              <a:t>Fall 2017: Along with my colleague Bridgette Carr I co-developed a law school problem-solving course on addressing human trafficking within the health care system</a:t>
            </a:r>
          </a:p>
          <a:p>
            <a:pPr lvl="0"/>
            <a:r>
              <a:rPr lang="en-US" baseline="0" dirty="0"/>
              <a:t>2019: State of Michigan study to understand human trafficking screening and response at health facilities in Michigan</a:t>
            </a:r>
          </a:p>
          <a:p>
            <a:pPr lvl="0"/>
            <a:r>
              <a:rPr lang="en-US" baseline="0" dirty="0"/>
              <a:t>February 2021: Launched continuing education module in partnership with Region V Public Health Training Center</a:t>
            </a:r>
          </a:p>
          <a:p>
            <a:pPr lvl="0"/>
            <a:r>
              <a:rPr lang="en-US" baseline="0" dirty="0"/>
              <a:t>September 2021: Launched UM Human Trafficking Website</a:t>
            </a:r>
          </a:p>
          <a:p>
            <a:pPr lvl="0"/>
            <a:r>
              <a:rPr lang="en-US" baseline="0" dirty="0"/>
              <a:t>April 2023: Partnered with Michigan Medicine to record two national podcasts on human trafficking</a:t>
            </a:r>
            <a:endParaRPr lang="en-US" dirty="0"/>
          </a:p>
        </p:txBody>
      </p:sp>
      <p:sp>
        <p:nvSpPr>
          <p:cNvPr id="4" name="Slide Number Placeholder 3"/>
          <p:cNvSpPr>
            <a:spLocks noGrp="1"/>
          </p:cNvSpPr>
          <p:nvPr>
            <p:ph type="sldNum" sz="quarter" idx="10"/>
          </p:nvPr>
        </p:nvSpPr>
        <p:spPr/>
        <p:txBody>
          <a:bodyPr/>
          <a:lstStyle/>
          <a:p>
            <a:fld id="{D0ADD152-35C9-4679-A4C7-8E494997E09F}" type="slidenum">
              <a:rPr lang="en-US" smtClean="0"/>
              <a:t>26</a:t>
            </a:fld>
            <a:endParaRPr lang="en-US"/>
          </a:p>
        </p:txBody>
      </p:sp>
    </p:spTree>
    <p:extLst>
      <p:ext uri="{BB962C8B-B14F-4D97-AF65-F5344CB8AC3E}">
        <p14:creationId xmlns:p14="http://schemas.microsoft.com/office/powerpoint/2010/main" val="3956708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p>
        </p:txBody>
      </p:sp>
      <p:sp>
        <p:nvSpPr>
          <p:cNvPr id="4" name="Slide Number Placeholder 3"/>
          <p:cNvSpPr>
            <a:spLocks noGrp="1"/>
          </p:cNvSpPr>
          <p:nvPr>
            <p:ph type="sldNum" sz="quarter" idx="10"/>
          </p:nvPr>
        </p:nvSpPr>
        <p:spPr/>
        <p:txBody>
          <a:bodyPr/>
          <a:lstStyle/>
          <a:p>
            <a:fld id="{129827DF-8B03-AB46-A5F5-97C479506995}" type="slidenum">
              <a:rPr lang="en-US" smtClean="0"/>
              <a:t>27</a:t>
            </a:fld>
            <a:endParaRPr lang="en-US"/>
          </a:p>
        </p:txBody>
      </p:sp>
    </p:spTree>
    <p:extLst>
      <p:ext uri="{BB962C8B-B14F-4D97-AF65-F5344CB8AC3E}">
        <p14:creationId xmlns:p14="http://schemas.microsoft.com/office/powerpoint/2010/main" val="1210556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2:notes"/>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buClr>
                <a:srgbClr val="00274C"/>
              </a:buClr>
              <a:buSzPts val="1200"/>
            </a:pPr>
            <a:r>
              <a:rPr lang="en-US" b="1" dirty="0">
                <a:solidFill>
                  <a:srgbClr val="00274C"/>
                </a:solidFill>
                <a:latin typeface="Lato"/>
                <a:ea typeface="Lato"/>
                <a:cs typeface="Lato"/>
                <a:sym typeface="Lato"/>
              </a:rPr>
              <a:t>Officially a start up company</a:t>
            </a:r>
            <a:endParaRPr b="1" i="0" dirty="0">
              <a:solidFill>
                <a:srgbClr val="00274C"/>
              </a:solidFill>
              <a:latin typeface="Lato"/>
              <a:ea typeface="Lato"/>
              <a:cs typeface="Lato"/>
              <a:sym typeface="Lato"/>
            </a:endParaRPr>
          </a:p>
          <a:p>
            <a:pPr marL="0" indent="0">
              <a:buClr>
                <a:schemeClr val="dk1"/>
              </a:buClr>
              <a:buSzPts val="1200"/>
            </a:pPr>
            <a:endParaRPr dirty="0"/>
          </a:p>
          <a:p>
            <a:pPr marL="0" indent="0"/>
            <a:endParaRPr dirty="0"/>
          </a:p>
        </p:txBody>
      </p:sp>
      <p:sp>
        <p:nvSpPr>
          <p:cNvPr id="340" name="Google Shape;340;p12:notes"/>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28</a:t>
            </a:fld>
            <a:endParaRPr sz="1200">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71337907af_0_20: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171337907af_0_20:notes"/>
          <p:cNvSpPr txBox="1">
            <a:spLocks noGrp="1"/>
          </p:cNvSpPr>
          <p:nvPr>
            <p:ph type="body" idx="1"/>
          </p:nvPr>
        </p:nvSpPr>
        <p:spPr>
          <a:xfrm>
            <a:off x="946574" y="4458018"/>
            <a:ext cx="5206153" cy="4223385"/>
          </a:xfrm>
          <a:prstGeom prst="rect">
            <a:avLst/>
          </a:prstGeom>
        </p:spPr>
        <p:txBody>
          <a:bodyPr spcFirstLastPara="1" wrap="square" lIns="94177" tIns="94177" rIns="94177" bIns="94177" anchor="t" anchorCtr="0">
            <a:noAutofit/>
          </a:bodyPr>
          <a:lstStyle/>
          <a:p>
            <a:pPr marL="0" indent="0">
              <a:buClr>
                <a:schemeClr val="dk1"/>
              </a:buClr>
              <a:buSzPts val="1100"/>
            </a:pPr>
            <a:r>
              <a:rPr lang="en" sz="1100">
                <a:highlight>
                  <a:srgbClr val="FFFFFF"/>
                </a:highlight>
                <a:latin typeface="Roboto"/>
                <a:ea typeface="Roboto"/>
                <a:cs typeface="Roboto"/>
                <a:sym typeface="Roboto"/>
              </a:rPr>
              <a:t>6799 was disclosed in 2015.</a:t>
            </a:r>
            <a:endParaRPr sz="1100">
              <a:highlight>
                <a:srgbClr val="FFFFFF"/>
              </a:highlight>
              <a:latin typeface="Roboto"/>
              <a:ea typeface="Roboto"/>
              <a:cs typeface="Roboto"/>
              <a:sym typeface="Roboto"/>
            </a:endParaRPr>
          </a:p>
          <a:p>
            <a:pPr marL="0" indent="0">
              <a:buClr>
                <a:schemeClr val="dk1"/>
              </a:buClr>
              <a:buSzPts val="1100"/>
            </a:pPr>
            <a:r>
              <a:rPr lang="en" sz="1100">
                <a:highlight>
                  <a:srgbClr val="FFFFFF"/>
                </a:highlight>
                <a:latin typeface="Roboto"/>
                <a:ea typeface="Roboto"/>
                <a:cs typeface="Roboto"/>
                <a:sym typeface="Roboto"/>
              </a:rPr>
              <a:t>Option executed in 2016.</a:t>
            </a:r>
            <a:endParaRPr sz="1100">
              <a:highlight>
                <a:srgbClr val="FFFFFF"/>
              </a:highlight>
              <a:latin typeface="Roboto"/>
              <a:ea typeface="Roboto"/>
              <a:cs typeface="Roboto"/>
              <a:sym typeface="Roboto"/>
            </a:endParaRPr>
          </a:p>
          <a:p>
            <a:pPr marL="0" indent="0"/>
            <a:r>
              <a:rPr lang="en" sz="1100">
                <a:highlight>
                  <a:srgbClr val="FFFFFF"/>
                </a:highlight>
                <a:latin typeface="Roboto"/>
                <a:ea typeface="Roboto"/>
                <a:cs typeface="Roboto"/>
                <a:sym typeface="Roboto"/>
              </a:rPr>
              <a:t>License executed in 2018.</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a:extLst>
            <a:ext uri="{FF2B5EF4-FFF2-40B4-BE49-F238E27FC236}">
              <a16:creationId xmlns:a16="http://schemas.microsoft.com/office/drawing/2014/main" id="{3A66BB42-386E-B5E4-5A61-F5D661936853}"/>
            </a:ext>
          </a:extLst>
        </p:cNvPr>
        <p:cNvGrpSpPr/>
        <p:nvPr/>
      </p:nvGrpSpPr>
      <p:grpSpPr>
        <a:xfrm>
          <a:off x="0" y="0"/>
          <a:ext cx="0" cy="0"/>
          <a:chOff x="0" y="0"/>
          <a:chExt cx="0" cy="0"/>
        </a:xfrm>
      </p:grpSpPr>
      <p:sp>
        <p:nvSpPr>
          <p:cNvPr id="472" name="Google Shape;472;p22:notes">
            <a:extLst>
              <a:ext uri="{FF2B5EF4-FFF2-40B4-BE49-F238E27FC236}">
                <a16:creationId xmlns:a16="http://schemas.microsoft.com/office/drawing/2014/main" id="{EA78596A-9A93-9520-5798-490222894FE8}"/>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22:notes">
            <a:extLst>
              <a:ext uri="{FF2B5EF4-FFF2-40B4-BE49-F238E27FC236}">
                <a16:creationId xmlns:a16="http://schemas.microsoft.com/office/drawing/2014/main" id="{F6B072BB-4D71-9509-F65A-B98860E4C05E}"/>
              </a:ext>
            </a:extLst>
          </p:cNvPr>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buClr>
                <a:srgbClr val="1F497D"/>
              </a:buClr>
              <a:buSzPts val="1200"/>
            </a:pPr>
            <a:r>
              <a:rPr lang="en-US" dirty="0"/>
              <a:t>https://www.youtube.com/playlist?list=PL8dPuuaLjXtNamNKW5qlS-nKgA0on7Qze </a:t>
            </a:r>
            <a:endParaRPr dirty="0"/>
          </a:p>
        </p:txBody>
      </p:sp>
      <p:sp>
        <p:nvSpPr>
          <p:cNvPr id="474" name="Google Shape;474;p22:notes">
            <a:extLst>
              <a:ext uri="{FF2B5EF4-FFF2-40B4-BE49-F238E27FC236}">
                <a16:creationId xmlns:a16="http://schemas.microsoft.com/office/drawing/2014/main" id="{4E3DA6D0-62E0-247A-BFE7-59E0E751A7A0}"/>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30</a:t>
            </a:fld>
            <a:endParaRPr sz="1200">
              <a:latin typeface="Calibri"/>
              <a:ea typeface="Calibri"/>
              <a:cs typeface="Calibri"/>
              <a:sym typeface="Calibri"/>
            </a:endParaRPr>
          </a:p>
        </p:txBody>
      </p:sp>
    </p:spTree>
    <p:extLst>
      <p:ext uri="{BB962C8B-B14F-4D97-AF65-F5344CB8AC3E}">
        <p14:creationId xmlns:p14="http://schemas.microsoft.com/office/powerpoint/2010/main" val="3405655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marL="0" indent="0"/>
            <a:endParaRPr dirty="0"/>
          </a:p>
        </p:txBody>
      </p:sp>
      <p:sp>
        <p:nvSpPr>
          <p:cNvPr id="183" name="Google Shape;183;p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3742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2:notes"/>
          <p:cNvSpPr txBox="1">
            <a:spLocks noGrp="1"/>
          </p:cNvSpPr>
          <p:nvPr>
            <p:ph type="body" idx="1"/>
          </p:nvPr>
        </p:nvSpPr>
        <p:spPr>
          <a:xfrm>
            <a:off x="709930" y="4516676"/>
            <a:ext cx="5679440" cy="3695462"/>
          </a:xfrm>
          <a:prstGeom prst="rect">
            <a:avLst/>
          </a:prstGeom>
          <a:noFill/>
          <a:ln>
            <a:noFill/>
          </a:ln>
        </p:spPr>
        <p:txBody>
          <a:bodyPr spcFirstLastPara="1" wrap="square" lIns="94177" tIns="47076" rIns="94177" bIns="47076" anchor="t" anchorCtr="0">
            <a:noAutofit/>
          </a:bodyPr>
          <a:lstStyle/>
          <a:p>
            <a:pPr marL="0" indent="0">
              <a:buClr>
                <a:srgbClr val="225795"/>
              </a:buClr>
              <a:buSzPts val="1200"/>
            </a:pPr>
            <a:r>
              <a:rPr lang="en-US" b="0" i="0" u="sng" strike="noStrike" dirty="0">
                <a:solidFill>
                  <a:srgbClr val="225795"/>
                </a:solidFill>
                <a:latin typeface="Lato"/>
                <a:ea typeface="Lato"/>
                <a:cs typeface="Lato"/>
                <a:sym typeface="Lato"/>
                <a:hlinkClick r:id="rId3">
                  <a:extLst>
                    <a:ext uri="{A12FA001-AC4F-418D-AE19-62706E023703}">
                      <ahyp:hlinkClr xmlns:ahyp="http://schemas.microsoft.com/office/drawing/2018/hyperlinkcolor" val="tx"/>
                    </a:ext>
                  </a:extLst>
                </a:hlinkClick>
              </a:rPr>
              <a:t>Patricia D. </a:t>
            </a:r>
            <a:r>
              <a:rPr lang="en-US" b="0" i="0" u="sng" strike="noStrike" dirty="0" err="1">
                <a:solidFill>
                  <a:srgbClr val="225795"/>
                </a:solidFill>
                <a:latin typeface="Lato"/>
                <a:ea typeface="Lato"/>
                <a:cs typeface="Lato"/>
                <a:sym typeface="Lato"/>
                <a:hlinkClick r:id="rId3">
                  <a:extLst>
                    <a:ext uri="{A12FA001-AC4F-418D-AE19-62706E023703}">
                      <ahyp:hlinkClr xmlns:ahyp="http://schemas.microsoft.com/office/drawing/2018/hyperlinkcolor" val="tx"/>
                    </a:ext>
                  </a:extLst>
                </a:hlinkClick>
              </a:rPr>
              <a:t>Hurn</a:t>
            </a:r>
            <a:r>
              <a:rPr lang="en-US" b="0" i="0" u="sng" strike="noStrike" dirty="0">
                <a:solidFill>
                  <a:srgbClr val="225795"/>
                </a:solidFill>
                <a:latin typeface="Lato"/>
                <a:ea typeface="Lato"/>
                <a:cs typeface="Lato"/>
                <a:sym typeface="Lato"/>
                <a:hlinkClick r:id="rId3">
                  <a:extLst>
                    <a:ext uri="{A12FA001-AC4F-418D-AE19-62706E023703}">
                      <ahyp:hlinkClr xmlns:ahyp="http://schemas.microsoft.com/office/drawing/2018/hyperlinkcolor" val="tx"/>
                    </a:ext>
                  </a:extLst>
                </a:hlinkClick>
              </a:rPr>
              <a:t>, Ph.D. RN, FAAN</a:t>
            </a:r>
            <a:endParaRPr lang="en-US" b="0" i="0" u="sng" strike="noStrike" dirty="0">
              <a:solidFill>
                <a:srgbClr val="225795"/>
              </a:solidFill>
              <a:latin typeface="Lato"/>
              <a:ea typeface="Lato"/>
              <a:cs typeface="Lato"/>
              <a:sym typeface="Lato"/>
            </a:endParaRPr>
          </a:p>
          <a:p>
            <a:pPr marL="0" indent="0">
              <a:buClr>
                <a:srgbClr val="225795"/>
              </a:buClr>
              <a:buSzPts val="1200"/>
            </a:pPr>
            <a:endParaRPr lang="en-US" b="0" i="0" u="sng" strike="noStrike" dirty="0">
              <a:solidFill>
                <a:srgbClr val="225795"/>
              </a:solidFill>
              <a:latin typeface="Lato"/>
              <a:ea typeface="Lato"/>
              <a:cs typeface="Lato"/>
              <a:sym typeface="Lato"/>
            </a:endParaRPr>
          </a:p>
          <a:p>
            <a:pPr marL="0" indent="0">
              <a:buClr>
                <a:srgbClr val="225795"/>
              </a:buClr>
              <a:buSzPts val="1200"/>
            </a:pPr>
            <a:r>
              <a:rPr lang="en-US" b="0" i="0" u="none" strike="noStrike" dirty="0">
                <a:solidFill>
                  <a:srgbClr val="225795"/>
                </a:solidFill>
                <a:latin typeface="Lato"/>
                <a:ea typeface="Lato"/>
                <a:cs typeface="Lato"/>
                <a:sym typeface="Lato"/>
              </a:rPr>
              <a:t>Dean </a:t>
            </a:r>
            <a:r>
              <a:rPr lang="en-US" b="0" i="0" u="none" strike="noStrike" dirty="0" err="1">
                <a:solidFill>
                  <a:srgbClr val="225795"/>
                </a:solidFill>
                <a:latin typeface="Lato"/>
                <a:ea typeface="Lato"/>
                <a:cs typeface="Lato"/>
                <a:sym typeface="Lato"/>
              </a:rPr>
              <a:t>Hurn</a:t>
            </a:r>
            <a:r>
              <a:rPr lang="en-US" b="0" i="0" u="none" strike="noStrike" dirty="0">
                <a:solidFill>
                  <a:srgbClr val="225795"/>
                </a:solidFill>
                <a:latin typeface="Lato"/>
                <a:ea typeface="Lato"/>
                <a:cs typeface="Lato"/>
                <a:sym typeface="Lato"/>
              </a:rPr>
              <a:t> had the vision that nurses are the most trusted profession, and they should be innovating and at the innovation tables.  We thank her for this vision and supporting the </a:t>
            </a:r>
            <a:r>
              <a:rPr lang="en-US" b="0" i="0" u="none" strike="noStrike" dirty="0" err="1">
                <a:solidFill>
                  <a:srgbClr val="225795"/>
                </a:solidFill>
                <a:latin typeface="Lato"/>
                <a:ea typeface="Lato"/>
                <a:cs typeface="Lato"/>
                <a:sym typeface="Lato"/>
              </a:rPr>
              <a:t>HiiP</a:t>
            </a:r>
            <a:r>
              <a:rPr lang="en-US" b="0" i="0" u="none" strike="noStrike" dirty="0">
                <a:solidFill>
                  <a:srgbClr val="225795"/>
                </a:solidFill>
                <a:latin typeface="Lato"/>
                <a:ea typeface="Lato"/>
                <a:cs typeface="Lato"/>
                <a:sym typeface="Lato"/>
              </a:rPr>
              <a:t> program.</a:t>
            </a:r>
          </a:p>
          <a:p>
            <a:pPr marL="0" indent="0">
              <a:buClr>
                <a:srgbClr val="225795"/>
              </a:buClr>
              <a:buSzPts val="1200"/>
            </a:pPr>
            <a:endParaRPr b="0" i="0" u="none" strike="noStrike" dirty="0">
              <a:solidFill>
                <a:srgbClr val="225795"/>
              </a:solidFill>
              <a:latin typeface="Lato"/>
              <a:ea typeface="Lato"/>
              <a:cs typeface="Lato"/>
              <a:sym typeface="Lato"/>
            </a:endParaRPr>
          </a:p>
          <a:p>
            <a:pPr marL="0" indent="0"/>
            <a:endParaRPr dirty="0"/>
          </a:p>
        </p:txBody>
      </p:sp>
      <p:sp>
        <p:nvSpPr>
          <p:cNvPr id="167" name="Google Shape;167;p2:notes"/>
          <p:cNvSpPr txBox="1">
            <a:spLocks noGrp="1"/>
          </p:cNvSpPr>
          <p:nvPr>
            <p:ph type="sldNum" idx="12"/>
          </p:nvPr>
        </p:nvSpPr>
        <p:spPr>
          <a:xfrm>
            <a:off x="4021294" y="8914407"/>
            <a:ext cx="3076363" cy="470894"/>
          </a:xfrm>
          <a:prstGeom prst="rect">
            <a:avLst/>
          </a:prstGeom>
          <a:noFill/>
          <a:ln>
            <a:noFill/>
          </a:ln>
        </p:spPr>
        <p:txBody>
          <a:bodyPr spcFirstLastPara="1" wrap="square" lIns="94177" tIns="47076" rIns="94177" bIns="47076"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31</a:t>
            </a:fld>
            <a:endParaRPr sz="1200">
              <a:latin typeface="Calibri"/>
              <a:ea typeface="Calibri"/>
              <a:cs typeface="Calibri"/>
              <a:sym typeface="Calibri"/>
            </a:endParaRPr>
          </a:p>
        </p:txBody>
      </p:sp>
    </p:spTree>
    <p:extLst>
      <p:ext uri="{BB962C8B-B14F-4D97-AF65-F5344CB8AC3E}">
        <p14:creationId xmlns:p14="http://schemas.microsoft.com/office/powerpoint/2010/main" val="2816566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2643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4375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fontAlgn="base">
              <a:buFont typeface="Arial" panose="020B0604020202020204" pitchFamily="34" charset="0"/>
              <a:buChar char="•"/>
            </a:pPr>
            <a:r>
              <a:rPr lang="en-US" sz="1900" dirty="0">
                <a:solidFill>
                  <a:srgbClr val="000000"/>
                </a:solidFill>
                <a:latin typeface="Arial" panose="020B0604020202020204" pitchFamily="34" charset="0"/>
              </a:rPr>
              <a:t>Collaboration of the health system</a:t>
            </a:r>
          </a:p>
          <a:p>
            <a:pPr fontAlgn="base">
              <a:buFont typeface="Arial" panose="020B0604020202020204" pitchFamily="34" charset="0"/>
              <a:buChar char="•"/>
            </a:pPr>
            <a:endParaRPr lang="en-US" sz="1900" dirty="0">
              <a:solidFill>
                <a:srgbClr val="000000"/>
              </a:solidFill>
              <a:latin typeface="Arial" panose="020B0604020202020204" pitchFamily="34" charset="0"/>
            </a:endParaRPr>
          </a:p>
          <a:p>
            <a:pPr marL="0" indent="0"/>
            <a:endParaRPr dirty="0"/>
          </a:p>
        </p:txBody>
      </p:sp>
      <p:sp>
        <p:nvSpPr>
          <p:cNvPr id="183" name="Google Shape;183;p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4: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marL="0" indent="0"/>
            <a:endParaRPr/>
          </a:p>
        </p:txBody>
      </p:sp>
      <p:sp>
        <p:nvSpPr>
          <p:cNvPr id="192" name="Google Shape;192;p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E4D07-7993-4F69-9D82-02612037FE97}" type="slidenum">
              <a:rPr lang="en-US" smtClean="0"/>
              <a:t>6</a:t>
            </a:fld>
            <a:endParaRPr lang="en-US"/>
          </a:p>
        </p:txBody>
      </p:sp>
    </p:spTree>
    <p:extLst>
      <p:ext uri="{BB962C8B-B14F-4D97-AF65-F5344CB8AC3E}">
        <p14:creationId xmlns:p14="http://schemas.microsoft.com/office/powerpoint/2010/main" val="3014576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Nurse Innovators are working on a wide and diverse set of innovations across so many different areas of healthcare from…(read some of the topical areas).  We are honored to work (and are in awe of) these dedicated nursing professionals as they work to turn their passion into purpose for the good of all.</a:t>
            </a:r>
          </a:p>
          <a:p>
            <a:endParaRPr lang="en-US" dirty="0"/>
          </a:p>
          <a:p>
            <a:pPr marL="294351" indent="-294351">
              <a:buFont typeface="Wingdings" panose="05000000000000000000" pitchFamily="2" charset="2"/>
              <a:buChar char="ü"/>
            </a:pPr>
            <a:r>
              <a:rPr lang="en-US" dirty="0">
                <a:solidFill>
                  <a:srgbClr val="002060"/>
                </a:solidFill>
              </a:rPr>
              <a:t>New Moms Coping with Trauma</a:t>
            </a:r>
          </a:p>
          <a:p>
            <a:pPr marL="294351" indent="-294351">
              <a:buFont typeface="Wingdings" panose="05000000000000000000" pitchFamily="2" charset="2"/>
              <a:buChar char="ü"/>
            </a:pPr>
            <a:r>
              <a:rPr lang="en-US" dirty="0">
                <a:solidFill>
                  <a:srgbClr val="002060"/>
                </a:solidFill>
              </a:rPr>
              <a:t>Caregiver Stress Reduction</a:t>
            </a:r>
          </a:p>
          <a:p>
            <a:pPr marL="294351" indent="-294351">
              <a:buFont typeface="Wingdings" panose="05000000000000000000" pitchFamily="2" charset="2"/>
              <a:buChar char="ü"/>
            </a:pPr>
            <a:r>
              <a:rPr lang="en-US" dirty="0">
                <a:solidFill>
                  <a:srgbClr val="002060"/>
                </a:solidFill>
              </a:rPr>
              <a:t>Mental Health Screening of College Students</a:t>
            </a:r>
          </a:p>
          <a:p>
            <a:pPr marL="294351" indent="-294351">
              <a:buFont typeface="Wingdings" panose="05000000000000000000" pitchFamily="2" charset="2"/>
              <a:buChar char="ü"/>
            </a:pPr>
            <a:r>
              <a:rPr lang="en-US" dirty="0">
                <a:solidFill>
                  <a:srgbClr val="002060"/>
                </a:solidFill>
              </a:rPr>
              <a:t>Nurse Manager EBP Competencies</a:t>
            </a:r>
          </a:p>
          <a:p>
            <a:pPr marL="294351" indent="-294351">
              <a:buFont typeface="Wingdings" panose="05000000000000000000" pitchFamily="2" charset="2"/>
              <a:buChar char="ü"/>
            </a:pPr>
            <a:r>
              <a:rPr lang="en-US" dirty="0">
                <a:solidFill>
                  <a:srgbClr val="002060"/>
                </a:solidFill>
              </a:rPr>
              <a:t>Telehealth Assessment Provider Training</a:t>
            </a:r>
          </a:p>
          <a:p>
            <a:pPr marL="294351" indent="-294351">
              <a:buFont typeface="Wingdings" panose="05000000000000000000" pitchFamily="2" charset="2"/>
              <a:buChar char="ü"/>
            </a:pPr>
            <a:r>
              <a:rPr lang="en-US" dirty="0">
                <a:solidFill>
                  <a:srgbClr val="002060"/>
                </a:solidFill>
              </a:rPr>
              <a:t>Enhanced Simulation Training &amp; Skills Practice Using New Technology</a:t>
            </a:r>
          </a:p>
          <a:p>
            <a:pPr marL="294351" indent="-294351">
              <a:buFont typeface="Wingdings" panose="05000000000000000000" pitchFamily="2" charset="2"/>
              <a:buChar char="ü"/>
            </a:pPr>
            <a:r>
              <a:rPr lang="en-US" dirty="0">
                <a:solidFill>
                  <a:srgbClr val="002060"/>
                </a:solidFill>
              </a:rPr>
              <a:t>Sexual Assault Victimization…</a:t>
            </a:r>
          </a:p>
          <a:p>
            <a:pPr marL="0" indent="0"/>
            <a:endParaRPr lang="en-US" b="1" dirty="0">
              <a:solidFill>
                <a:srgbClr val="002060"/>
              </a:solidFill>
            </a:endParaRPr>
          </a:p>
          <a:p>
            <a:pPr marL="0" indent="0"/>
            <a:r>
              <a:rPr lang="en-US" b="1" dirty="0">
                <a:solidFill>
                  <a:srgbClr val="002060"/>
                </a:solidFill>
              </a:rPr>
              <a:t>Some metrics on our progress:</a:t>
            </a:r>
          </a:p>
          <a:p>
            <a:pPr marL="176611" indent="-176611">
              <a:buFont typeface="Arial" panose="020B0604020202020204" pitchFamily="34" charset="0"/>
              <a:buChar char="•"/>
            </a:pPr>
            <a:r>
              <a:rPr lang="en-US" b="1" dirty="0">
                <a:solidFill>
                  <a:srgbClr val="002060"/>
                </a:solidFill>
              </a:rPr>
              <a:t>School has filed 38 Invention Disclosure Reports with Innovation Partnerships; several more in progress</a:t>
            </a:r>
          </a:p>
          <a:p>
            <a:pPr lvl="1">
              <a:buFont typeface="Arial" panose="020B0604020202020204" pitchFamily="34" charset="0"/>
              <a:buChar char="•"/>
            </a:pPr>
            <a:r>
              <a:rPr lang="en-US" b="1" dirty="0">
                <a:solidFill>
                  <a:srgbClr val="002060"/>
                </a:solidFill>
              </a:rPr>
              <a:t>14 or more program/intervention/services launched to the marketplace</a:t>
            </a:r>
          </a:p>
          <a:p>
            <a:pPr lvl="2">
              <a:buFont typeface="Wingdings" panose="05000000000000000000" pitchFamily="2" charset="2"/>
              <a:buChar char="Ø"/>
            </a:pPr>
            <a:r>
              <a:rPr lang="en-US" b="1" dirty="0">
                <a:solidFill>
                  <a:srgbClr val="002060"/>
                </a:solidFill>
                <a:highlight>
                  <a:srgbClr val="FFFF00"/>
                </a:highlight>
              </a:rPr>
              <a:t>Some </a:t>
            </a:r>
            <a:r>
              <a:rPr lang="en-US" b="1" dirty="0">
                <a:solidFill>
                  <a:srgbClr val="002060"/>
                </a:solidFill>
              </a:rPr>
              <a:t>of these were licenses for a fee and some were Creative Commons open source licenses</a:t>
            </a:r>
          </a:p>
          <a:p>
            <a:pPr lvl="2">
              <a:buFont typeface="Wingdings" panose="05000000000000000000" pitchFamily="2" charset="2"/>
              <a:buChar char="Ø"/>
            </a:pPr>
            <a:r>
              <a:rPr lang="en-US" b="1" dirty="0">
                <a:solidFill>
                  <a:srgbClr val="002060"/>
                </a:solidFill>
              </a:rPr>
              <a:t>These innovations are being used! </a:t>
            </a:r>
          </a:p>
          <a:p>
            <a:pPr lvl="2">
              <a:buFont typeface="Wingdings" panose="05000000000000000000" pitchFamily="2" charset="2"/>
              <a:buChar char="Ø"/>
            </a:pPr>
            <a:r>
              <a:rPr lang="en-US" b="1" dirty="0">
                <a:solidFill>
                  <a:srgbClr val="002060"/>
                </a:solidFill>
              </a:rPr>
              <a:t>Nurse Manager EBP Competency Scale Toolkit:  6 licenses issued  (Clayton Shuman, Maria </a:t>
            </a:r>
            <a:r>
              <a:rPr lang="en-US" b="1" dirty="0" err="1">
                <a:solidFill>
                  <a:srgbClr val="002060"/>
                </a:solidFill>
              </a:rPr>
              <a:t>Titler</a:t>
            </a:r>
            <a:r>
              <a:rPr lang="en-US" b="1" dirty="0">
                <a:solidFill>
                  <a:srgbClr val="002060"/>
                </a:solidFill>
              </a:rPr>
              <a:t>, Rob </a:t>
            </a:r>
            <a:r>
              <a:rPr lang="en-US" b="1" dirty="0" err="1">
                <a:solidFill>
                  <a:srgbClr val="002060"/>
                </a:solidFill>
              </a:rPr>
              <a:t>Ploutz</a:t>
            </a:r>
            <a:r>
              <a:rPr lang="en-US" b="1" dirty="0">
                <a:solidFill>
                  <a:srgbClr val="002060"/>
                </a:solidFill>
              </a:rPr>
              <a:t>-Snyder)</a:t>
            </a:r>
          </a:p>
          <a:p>
            <a:pPr lvl="3">
              <a:buFont typeface="Wingdings" panose="05000000000000000000" pitchFamily="2" charset="2"/>
              <a:buChar char="v"/>
            </a:pPr>
            <a:r>
              <a:rPr lang="en-US" b="1" dirty="0">
                <a:solidFill>
                  <a:srgbClr val="002060"/>
                </a:solidFill>
              </a:rPr>
              <a:t>Trauma Informed Care (TIC) Grade Scale:  40 licenses issued (</a:t>
            </a:r>
            <a:r>
              <a:rPr lang="en-US" b="1" dirty="0" err="1">
                <a:solidFill>
                  <a:srgbClr val="002060"/>
                </a:solidFill>
              </a:rPr>
              <a:t>Cascaid</a:t>
            </a:r>
            <a:r>
              <a:rPr lang="en-US" b="1" dirty="0">
                <a:solidFill>
                  <a:srgbClr val="002060"/>
                </a:solidFill>
              </a:rPr>
              <a:t> Group—Julia Sent, Nicole Boucher, Cindy Darling-Fisher)</a:t>
            </a:r>
          </a:p>
          <a:p>
            <a:pPr lvl="3">
              <a:buFont typeface="Wingdings" panose="05000000000000000000" pitchFamily="2" charset="2"/>
              <a:buChar char="v"/>
            </a:pPr>
            <a:r>
              <a:rPr lang="en-US" b="1" dirty="0">
                <a:solidFill>
                  <a:srgbClr val="002060"/>
                </a:solidFill>
              </a:rPr>
              <a:t>Survivor Mom’s Companion the flagship program of Growing Forward Together non-profit (Julia Seng)</a:t>
            </a:r>
          </a:p>
          <a:p>
            <a:pPr marL="0" indent="0"/>
            <a:endParaRPr lang="en-US" b="1" dirty="0">
              <a:solidFill>
                <a:srgbClr val="002060"/>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DAE4D07-7993-4F69-9D82-02612037FE97}" type="slidenum">
              <a:rPr lang="en-US" smtClean="0"/>
              <a:t>7</a:t>
            </a:fld>
            <a:endParaRPr lang="en-US"/>
          </a:p>
        </p:txBody>
      </p:sp>
    </p:spTree>
    <p:extLst>
      <p:ext uri="{BB962C8B-B14F-4D97-AF65-F5344CB8AC3E}">
        <p14:creationId xmlns:p14="http://schemas.microsoft.com/office/powerpoint/2010/main" val="3014576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1a647fb199_0_396: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11a647fb199_0_396: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470962" indent="-307433">
              <a:spcAft>
                <a:spcPts val="1030"/>
              </a:spcAft>
              <a:buSzPts val="1100"/>
              <a:buChar char="●"/>
            </a:pPr>
            <a:r>
              <a:rPr lang="en-US" dirty="0"/>
              <a:t>Other schools might call this tech transfer or in the office research office</a:t>
            </a:r>
          </a:p>
          <a:p>
            <a:pPr marL="470962" indent="-307433">
              <a:spcAft>
                <a:spcPts val="1030"/>
              </a:spcAft>
              <a:buSzPts val="1100"/>
              <a:buChar char="●"/>
            </a:pPr>
            <a:r>
              <a:rPr lang="en-US" dirty="0"/>
              <a:t>Nursing Innovators work closely with this department for a variety of support</a:t>
            </a:r>
          </a:p>
          <a:p>
            <a:pPr marL="1412885" lvl="3" indent="0">
              <a:buSzPts val="1600"/>
            </a:pPr>
            <a:r>
              <a:rPr lang="en-US" b="1" dirty="0">
                <a:latin typeface="Montserrat"/>
                <a:ea typeface="Montserrat"/>
                <a:cs typeface="Montserrat"/>
                <a:sym typeface="Montserrat"/>
              </a:rPr>
              <a:t>Translational </a:t>
            </a:r>
            <a:br>
              <a:rPr lang="en-US" b="1" dirty="0">
                <a:latin typeface="Montserrat"/>
                <a:ea typeface="Montserrat"/>
                <a:cs typeface="Montserrat"/>
                <a:sym typeface="Montserrat"/>
              </a:rPr>
            </a:br>
            <a:r>
              <a:rPr lang="en-US" b="1" dirty="0">
                <a:latin typeface="Montserrat"/>
                <a:ea typeface="Montserrat"/>
                <a:cs typeface="Montserrat"/>
                <a:sym typeface="Montserrat"/>
              </a:rPr>
              <a:t>Research Funding</a:t>
            </a:r>
          </a:p>
          <a:p>
            <a:pPr marL="1412885" lvl="3" indent="0">
              <a:spcBef>
                <a:spcPts val="1030"/>
              </a:spcBef>
              <a:buSzPts val="1600"/>
            </a:pPr>
            <a:r>
              <a:rPr lang="en-US" b="1" dirty="0">
                <a:latin typeface="Montserrat"/>
                <a:ea typeface="Montserrat"/>
                <a:cs typeface="Montserrat"/>
                <a:sym typeface="Montserrat"/>
              </a:rPr>
              <a:t>Business Mentorship</a:t>
            </a:r>
          </a:p>
          <a:p>
            <a:pPr marL="1412885" lvl="3" indent="0">
              <a:spcBef>
                <a:spcPts val="1030"/>
              </a:spcBef>
              <a:buSzPts val="1600"/>
            </a:pPr>
            <a:r>
              <a:rPr lang="en-US" b="1" dirty="0">
                <a:latin typeface="Montserrat"/>
                <a:ea typeface="Montserrat"/>
                <a:cs typeface="Montserrat"/>
                <a:sym typeface="Montserrat"/>
              </a:rPr>
              <a:t>Venture Capital Investment</a:t>
            </a:r>
          </a:p>
          <a:p>
            <a:pPr marL="1412885" lvl="3" indent="0">
              <a:spcBef>
                <a:spcPts val="1030"/>
              </a:spcBef>
              <a:buClr>
                <a:schemeClr val="lt2"/>
              </a:buClr>
              <a:buSzPts val="1100"/>
            </a:pPr>
            <a:r>
              <a:rPr lang="en-US" b="1" dirty="0">
                <a:latin typeface="Montserrat"/>
                <a:ea typeface="Montserrat"/>
                <a:cs typeface="Montserrat"/>
                <a:sym typeface="Montserrat"/>
              </a:rPr>
              <a:t>Connections to Entrepreneurial Talent</a:t>
            </a:r>
          </a:p>
          <a:p>
            <a:pPr marL="1412885" lvl="3" indent="0">
              <a:spcBef>
                <a:spcPts val="1030"/>
              </a:spcBef>
              <a:spcAft>
                <a:spcPts val="1030"/>
              </a:spcAft>
              <a:buClr>
                <a:schemeClr val="lt2"/>
              </a:buClr>
              <a:buSzPts val="1100"/>
            </a:pPr>
            <a:r>
              <a:rPr lang="en-US" b="1" dirty="0">
                <a:latin typeface="Montserrat"/>
                <a:ea typeface="Montserrat"/>
                <a:cs typeface="Montserrat"/>
                <a:sym typeface="Montserrat"/>
              </a:rPr>
              <a:t>Incubator Space</a:t>
            </a:r>
          </a:p>
          <a:p>
            <a:pPr marL="470962" indent="-307433">
              <a:spcAft>
                <a:spcPts val="1030"/>
              </a:spcAft>
              <a:buSzPts val="1100"/>
              <a:buChar cha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(Faculty &amp; Students)</a:t>
            </a:r>
            <a:endParaRPr/>
          </a:p>
          <a:p>
            <a:pPr marL="0" lvl="0" indent="0" algn="l" rtl="0">
              <a:spcBef>
                <a:spcPts val="0"/>
              </a:spcBef>
              <a:spcAft>
                <a:spcPts val="0"/>
              </a:spcAft>
              <a:buNone/>
            </a:pPr>
            <a:r>
              <a:rPr lang="en-US"/>
              <a:t>Center for Academic Innovation </a:t>
            </a:r>
            <a:endParaRPr/>
          </a:p>
          <a:p>
            <a:pPr marL="0" lvl="0" indent="0" algn="l" rtl="0">
              <a:spcBef>
                <a:spcPts val="0"/>
              </a:spcBef>
              <a:spcAft>
                <a:spcPts val="0"/>
              </a:spcAft>
              <a:buNone/>
            </a:pPr>
            <a:r>
              <a:rPr lang="en-US"/>
              <a:t>Center for Entrepreneurship (CFE)</a:t>
            </a:r>
            <a:endParaRPr/>
          </a:p>
          <a:p>
            <a:pPr marL="0" lvl="0" indent="0" algn="l" rtl="0">
              <a:spcBef>
                <a:spcPts val="0"/>
              </a:spcBef>
              <a:spcAft>
                <a:spcPts val="0"/>
              </a:spcAft>
              <a:buNone/>
            </a:pPr>
            <a:r>
              <a:rPr lang="en-US"/>
              <a:t>Center for Health &amp; Patient Safety (CHEPS)</a:t>
            </a:r>
            <a:endParaRPr/>
          </a:p>
          <a:p>
            <a:pPr marL="0" lvl="0" indent="0" algn="l" rtl="0">
              <a:spcBef>
                <a:spcPts val="0"/>
              </a:spcBef>
              <a:spcAft>
                <a:spcPts val="0"/>
              </a:spcAft>
              <a:buNone/>
            </a:pPr>
            <a:r>
              <a:rPr lang="en-US"/>
              <a:t>Desai Accelerator</a:t>
            </a:r>
            <a:endParaRPr/>
          </a:p>
          <a:p>
            <a:pPr marL="0" lvl="0" indent="0" algn="l" rtl="0">
              <a:spcBef>
                <a:spcPts val="0"/>
              </a:spcBef>
              <a:spcAft>
                <a:spcPts val="0"/>
              </a:spcAft>
              <a:buNone/>
            </a:pPr>
            <a:r>
              <a:rPr lang="en-US"/>
              <a:t>Fast Forward Medical Innovation (FFMI)</a:t>
            </a:r>
            <a:endParaRPr/>
          </a:p>
          <a:p>
            <a:pPr marL="0" lvl="0" indent="0" algn="l" rtl="0">
              <a:spcBef>
                <a:spcPts val="0"/>
              </a:spcBef>
              <a:spcAft>
                <a:spcPts val="0"/>
              </a:spcAft>
              <a:buNone/>
            </a:pPr>
            <a:r>
              <a:rPr lang="en-US"/>
              <a:t>Healthcare Innovation Impact Program (HiiP)</a:t>
            </a:r>
            <a:endParaRPr/>
          </a:p>
          <a:p>
            <a:pPr marL="0" lvl="0" indent="0" algn="l" rtl="0">
              <a:spcBef>
                <a:spcPts val="0"/>
              </a:spcBef>
              <a:spcAft>
                <a:spcPts val="0"/>
              </a:spcAft>
              <a:buNone/>
            </a:pPr>
            <a:r>
              <a:rPr lang="en-US"/>
              <a:t>NSF’s Innovation Corps (I-</a:t>
            </a:r>
            <a:endParaRPr/>
          </a:p>
          <a:p>
            <a:pPr marL="0" lvl="0" indent="0" algn="l" rtl="0">
              <a:spcBef>
                <a:spcPts val="0"/>
              </a:spcBef>
              <a:spcAft>
                <a:spcPts val="0"/>
              </a:spcAft>
              <a:buNone/>
            </a:pPr>
            <a:r>
              <a:rPr lang="en-US"/>
              <a:t>Corps™)</a:t>
            </a:r>
            <a:endParaRPr/>
          </a:p>
          <a:p>
            <a:pPr marL="0" lvl="0" indent="0" algn="l" rtl="0">
              <a:spcBef>
                <a:spcPts val="0"/>
              </a:spcBef>
              <a:spcAft>
                <a:spcPts val="0"/>
              </a:spcAft>
              <a:buNone/>
            </a:pPr>
            <a:r>
              <a:rPr lang="en-US"/>
              <a:t>Multidisciplinary Design Program (UM Engineering)</a:t>
            </a:r>
            <a:endParaRPr/>
          </a:p>
          <a:p>
            <a:pPr marL="0" lvl="0" indent="0" algn="l" rtl="0">
              <a:spcBef>
                <a:spcPts val="0"/>
              </a:spcBef>
              <a:spcAft>
                <a:spcPts val="0"/>
              </a:spcAft>
              <a:buNone/>
            </a:pPr>
            <a:r>
              <a:rPr lang="en-US"/>
              <a:t>Ross Business Impact</a:t>
            </a:r>
            <a:endParaRPr/>
          </a:p>
          <a:p>
            <a:pPr marL="0" lvl="0" indent="0" algn="l" rtl="0">
              <a:spcBef>
                <a:spcPts val="0"/>
              </a:spcBef>
              <a:spcAft>
                <a:spcPts val="0"/>
              </a:spcAft>
              <a:buNone/>
            </a:pPr>
            <a:r>
              <a:rPr lang="en-US"/>
              <a:t>Zell Lurie Institute</a:t>
            </a:r>
            <a:endParaRPr/>
          </a:p>
        </p:txBody>
      </p:sp>
      <p:sp>
        <p:nvSpPr>
          <p:cNvPr id="617" name="Google Shape;61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
        <p:cNvGrpSpPr/>
        <p:nvPr/>
      </p:nvGrpSpPr>
      <p:grpSpPr>
        <a:xfrm>
          <a:off x="0" y="0"/>
          <a:ext cx="0" cy="0"/>
          <a:chOff x="0" y="0"/>
          <a:chExt cx="0" cy="0"/>
        </a:xfrm>
      </p:grpSpPr>
      <p:sp>
        <p:nvSpPr>
          <p:cNvPr id="91" name="Google Shape;91;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0" name="Google Shape;10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
        <p:cNvGrpSpPr/>
        <p:nvPr/>
      </p:nvGrpSpPr>
      <p:grpSpPr>
        <a:xfrm>
          <a:off x="0" y="0"/>
          <a:ext cx="0" cy="0"/>
          <a:chOff x="0" y="0"/>
          <a:chExt cx="0" cy="0"/>
        </a:xfrm>
      </p:grpSpPr>
      <p:sp>
        <p:nvSpPr>
          <p:cNvPr id="104" name="Google Shape;104;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2" name="Google Shape;1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4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4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4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4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49"/>
          <p:cNvSpPr>
            <a:spLocks noGrp="1"/>
          </p:cNvSpPr>
          <p:nvPr>
            <p:ph type="pic" idx="2"/>
          </p:nvPr>
        </p:nvSpPr>
        <p:spPr>
          <a:xfrm>
            <a:off x="5183188" y="987425"/>
            <a:ext cx="6172200" cy="4873625"/>
          </a:xfrm>
          <a:prstGeom prst="rect">
            <a:avLst/>
          </a:prstGeom>
          <a:noFill/>
          <a:ln>
            <a:noFill/>
          </a:ln>
        </p:spPr>
      </p:sp>
      <p:sp>
        <p:nvSpPr>
          <p:cNvPr id="143" name="Google Shape;143;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5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5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57"/>
        <p:cNvGrpSpPr/>
        <p:nvPr/>
      </p:nvGrpSpPr>
      <p:grpSpPr>
        <a:xfrm>
          <a:off x="0" y="0"/>
          <a:ext cx="0" cy="0"/>
          <a:chOff x="0" y="0"/>
          <a:chExt cx="0" cy="0"/>
        </a:xfrm>
      </p:grpSpPr>
      <p:sp>
        <p:nvSpPr>
          <p:cNvPr id="258" name="Google Shape;258;p65"/>
          <p:cNvSpPr txBox="1">
            <a:spLocks noGrp="1"/>
          </p:cNvSpPr>
          <p:nvPr>
            <p:ph type="ctrTitle"/>
          </p:nvPr>
        </p:nvSpPr>
        <p:spPr>
          <a:xfrm>
            <a:off x="415611" y="2683157"/>
            <a:ext cx="11360800" cy="1046410"/>
          </a:xfrm>
          <a:prstGeom prst="rect">
            <a:avLst/>
          </a:prstGeom>
        </p:spPr>
        <p:txBody>
          <a:bodyPr spcFirstLastPara="1" wrap="square" lIns="91425" tIns="91425" rIns="91425" bIns="91425" anchor="b" anchorCtr="0">
            <a:spAutoFit/>
          </a:bodyPr>
          <a:lstStyle>
            <a:lvl1pPr lvl="0" algn="ctr" rtl="0">
              <a:spcBef>
                <a:spcPts val="0"/>
              </a:spcBef>
              <a:spcAft>
                <a:spcPts val="0"/>
              </a:spcAft>
              <a:buSzPts val="4200"/>
              <a:buNone/>
              <a:defRPr sz="5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9" name="Google Shape;259;p65"/>
          <p:cNvSpPr txBox="1">
            <a:spLocks noGrp="1"/>
          </p:cNvSpPr>
          <p:nvPr>
            <p:ph type="subTitle" idx="1"/>
          </p:nvPr>
        </p:nvSpPr>
        <p:spPr>
          <a:xfrm>
            <a:off x="415600" y="3778833"/>
            <a:ext cx="11360800" cy="759088"/>
          </a:xfrm>
          <a:prstGeom prst="rect">
            <a:avLst/>
          </a:prstGeom>
        </p:spPr>
        <p:txBody>
          <a:bodyPr spcFirstLastPara="1" wrap="square" lIns="91425" tIns="91425" rIns="91425" bIns="91425" anchor="t" anchorCtr="0">
            <a:sp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60" name="Google Shape;260;p65"/>
          <p:cNvPicPr preferRelativeResize="0"/>
          <p:nvPr/>
        </p:nvPicPr>
        <p:blipFill>
          <a:blip r:embed="rId2">
            <a:alphaModFix/>
          </a:blip>
          <a:stretch>
            <a:fillRect/>
          </a:stretch>
        </p:blipFill>
        <p:spPr>
          <a:xfrm>
            <a:off x="618801" y="481365"/>
            <a:ext cx="4372700" cy="358567"/>
          </a:xfrm>
          <a:prstGeom prst="rect">
            <a:avLst/>
          </a:prstGeom>
          <a:noFill/>
          <a:ln>
            <a:noFill/>
          </a:ln>
        </p:spPr>
      </p:pic>
    </p:spTree>
    <p:extLst>
      <p:ext uri="{BB962C8B-B14F-4D97-AF65-F5344CB8AC3E}">
        <p14:creationId xmlns:p14="http://schemas.microsoft.com/office/powerpoint/2010/main" val="1157243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Blue">
  <p:cSld name="Title slide: Blue">
    <p:bg>
      <p:bgPr>
        <a:solidFill>
          <a:schemeClr val="accent2"/>
        </a:solidFill>
        <a:effectLst/>
      </p:bgPr>
    </p:bg>
    <p:spTree>
      <p:nvGrpSpPr>
        <p:cNvPr id="1" name="Shape 261"/>
        <p:cNvGrpSpPr/>
        <p:nvPr/>
      </p:nvGrpSpPr>
      <p:grpSpPr>
        <a:xfrm>
          <a:off x="0" y="0"/>
          <a:ext cx="0" cy="0"/>
          <a:chOff x="0" y="0"/>
          <a:chExt cx="0" cy="0"/>
        </a:xfrm>
      </p:grpSpPr>
      <p:sp>
        <p:nvSpPr>
          <p:cNvPr id="262" name="Google Shape;262;p66"/>
          <p:cNvSpPr txBox="1">
            <a:spLocks noGrp="1"/>
          </p:cNvSpPr>
          <p:nvPr>
            <p:ph type="ctrTitle"/>
          </p:nvPr>
        </p:nvSpPr>
        <p:spPr>
          <a:xfrm>
            <a:off x="415611" y="2683157"/>
            <a:ext cx="11360800" cy="1046410"/>
          </a:xfrm>
          <a:prstGeom prst="rect">
            <a:avLst/>
          </a:prstGeom>
        </p:spPr>
        <p:txBody>
          <a:bodyPr spcFirstLastPara="1" wrap="square" lIns="91425" tIns="91425" rIns="91425" bIns="91425" anchor="b" anchorCtr="0">
            <a:spAutoFit/>
          </a:bodyPr>
          <a:lstStyle>
            <a:lvl1pPr lvl="0" algn="ctr" rtl="0">
              <a:spcBef>
                <a:spcPts val="0"/>
              </a:spcBef>
              <a:spcAft>
                <a:spcPts val="0"/>
              </a:spcAft>
              <a:buClr>
                <a:schemeClr val="lt1"/>
              </a:buClr>
              <a:buSzPts val="4200"/>
              <a:buNone/>
              <a:defRPr sz="5600">
                <a:solidFill>
                  <a:schemeClr val="lt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3" name="Google Shape;263;p66"/>
          <p:cNvSpPr txBox="1">
            <a:spLocks noGrp="1"/>
          </p:cNvSpPr>
          <p:nvPr>
            <p:ph type="subTitle" idx="1"/>
          </p:nvPr>
        </p:nvSpPr>
        <p:spPr>
          <a:xfrm>
            <a:off x="415600" y="3778833"/>
            <a:ext cx="11360800" cy="759088"/>
          </a:xfrm>
          <a:prstGeom prst="rect">
            <a:avLst/>
          </a:prstGeom>
        </p:spPr>
        <p:txBody>
          <a:bodyPr spcFirstLastPara="1" wrap="square" lIns="91425" tIns="91425" rIns="91425" bIns="91425" anchor="t" anchorCtr="0">
            <a:spAutoFit/>
          </a:bodyPr>
          <a:lstStyle>
            <a:lvl1pPr lvl="0" algn="ctr" rtl="0">
              <a:lnSpc>
                <a:spcPct val="100000"/>
              </a:lnSpc>
              <a:spcBef>
                <a:spcPts val="0"/>
              </a:spcBef>
              <a:spcAft>
                <a:spcPts val="0"/>
              </a:spcAft>
              <a:buClr>
                <a:schemeClr val="accent1"/>
              </a:buClr>
              <a:buSzPts val="2800"/>
              <a:buNone/>
              <a:defRPr sz="3733">
                <a:solidFill>
                  <a:schemeClr val="accen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64" name="Google Shape;264;p66"/>
          <p:cNvPicPr preferRelativeResize="0"/>
          <p:nvPr/>
        </p:nvPicPr>
        <p:blipFill rotWithShape="1">
          <a:blip r:embed="rId2">
            <a:alphaModFix/>
          </a:blip>
          <a:srcRect/>
          <a:stretch/>
        </p:blipFill>
        <p:spPr>
          <a:xfrm>
            <a:off x="618801" y="481365"/>
            <a:ext cx="4372700" cy="358567"/>
          </a:xfrm>
          <a:prstGeom prst="rect">
            <a:avLst/>
          </a:prstGeom>
          <a:noFill/>
          <a:ln>
            <a:noFill/>
          </a:ln>
        </p:spPr>
      </p:pic>
    </p:spTree>
    <p:extLst>
      <p:ext uri="{BB962C8B-B14F-4D97-AF65-F5344CB8AC3E}">
        <p14:creationId xmlns:p14="http://schemas.microsoft.com/office/powerpoint/2010/main" val="4061890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hoto Title Slide">
  <p:cSld name="Photo Title Slide">
    <p:bg>
      <p:bgPr>
        <a:solidFill>
          <a:schemeClr val="accent2"/>
        </a:solidFill>
        <a:effectLst/>
      </p:bgPr>
    </p:bg>
    <p:spTree>
      <p:nvGrpSpPr>
        <p:cNvPr id="1" name="Shape 265"/>
        <p:cNvGrpSpPr/>
        <p:nvPr/>
      </p:nvGrpSpPr>
      <p:grpSpPr>
        <a:xfrm>
          <a:off x="0" y="0"/>
          <a:ext cx="0" cy="0"/>
          <a:chOff x="0" y="0"/>
          <a:chExt cx="0" cy="0"/>
        </a:xfrm>
      </p:grpSpPr>
      <p:pic>
        <p:nvPicPr>
          <p:cNvPr id="266" name="Google Shape;266;p67" title="Photo Collage"/>
          <p:cNvPicPr preferRelativeResize="0"/>
          <p:nvPr/>
        </p:nvPicPr>
        <p:blipFill rotWithShape="1">
          <a:blip r:embed="rId2">
            <a:alphaModFix/>
          </a:blip>
          <a:srcRect/>
          <a:stretch/>
        </p:blipFill>
        <p:spPr>
          <a:xfrm>
            <a:off x="0" y="0"/>
            <a:ext cx="12192000" cy="6858007"/>
          </a:xfrm>
          <a:prstGeom prst="rect">
            <a:avLst/>
          </a:prstGeom>
          <a:noFill/>
          <a:ln>
            <a:noFill/>
          </a:ln>
        </p:spPr>
      </p:pic>
      <p:sp>
        <p:nvSpPr>
          <p:cNvPr id="267" name="Google Shape;267;p67"/>
          <p:cNvSpPr/>
          <p:nvPr/>
        </p:nvSpPr>
        <p:spPr>
          <a:xfrm>
            <a:off x="0" y="0"/>
            <a:ext cx="12192000" cy="6858000"/>
          </a:xfrm>
          <a:prstGeom prst="rect">
            <a:avLst/>
          </a:prstGeom>
          <a:solidFill>
            <a:srgbClr val="00274C">
              <a:alpha val="49020"/>
            </a:srgbClr>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268" name="Google Shape;268;p67"/>
          <p:cNvSpPr txBox="1">
            <a:spLocks noGrp="1"/>
          </p:cNvSpPr>
          <p:nvPr>
            <p:ph type="ctrTitle"/>
          </p:nvPr>
        </p:nvSpPr>
        <p:spPr>
          <a:xfrm>
            <a:off x="415600" y="2935900"/>
            <a:ext cx="11360800" cy="100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200"/>
              <a:buNone/>
              <a:defRPr sz="5600">
                <a:solidFill>
                  <a:schemeClr val="lt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 name="Google Shape;269;p67"/>
          <p:cNvSpPr txBox="1">
            <a:spLocks noGrp="1"/>
          </p:cNvSpPr>
          <p:nvPr>
            <p:ph type="subTitle" idx="1"/>
          </p:nvPr>
        </p:nvSpPr>
        <p:spPr>
          <a:xfrm>
            <a:off x="415600" y="3992333"/>
            <a:ext cx="11360800" cy="759088"/>
          </a:xfrm>
          <a:prstGeom prst="rect">
            <a:avLst/>
          </a:prstGeom>
        </p:spPr>
        <p:txBody>
          <a:bodyPr spcFirstLastPara="1" wrap="square" lIns="91425" tIns="91425" rIns="91425" bIns="91425" anchor="t" anchorCtr="0">
            <a:spAutoFit/>
          </a:bodyPr>
          <a:lstStyle>
            <a:lvl1pPr lvl="0" algn="ctr" rtl="0">
              <a:lnSpc>
                <a:spcPct val="100000"/>
              </a:lnSpc>
              <a:spcBef>
                <a:spcPts val="0"/>
              </a:spcBef>
              <a:spcAft>
                <a:spcPts val="0"/>
              </a:spcAft>
              <a:buClr>
                <a:schemeClr val="accent1"/>
              </a:buClr>
              <a:buSzPts val="2800"/>
              <a:buNone/>
              <a:defRPr sz="3733">
                <a:solidFill>
                  <a:schemeClr val="accen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70" name="Google Shape;270;p67"/>
          <p:cNvPicPr preferRelativeResize="0"/>
          <p:nvPr/>
        </p:nvPicPr>
        <p:blipFill rotWithShape="1">
          <a:blip r:embed="rId3">
            <a:alphaModFix/>
          </a:blip>
          <a:srcRect/>
          <a:stretch/>
        </p:blipFill>
        <p:spPr>
          <a:xfrm>
            <a:off x="1908300" y="1964403"/>
            <a:ext cx="8375400" cy="686800"/>
          </a:xfrm>
          <a:prstGeom prst="rect">
            <a:avLst/>
          </a:prstGeom>
          <a:noFill/>
          <a:ln>
            <a:noFill/>
          </a:ln>
        </p:spPr>
      </p:pic>
    </p:spTree>
    <p:extLst>
      <p:ext uri="{BB962C8B-B14F-4D97-AF65-F5344CB8AC3E}">
        <p14:creationId xmlns:p14="http://schemas.microsoft.com/office/powerpoint/2010/main" val="2162673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1"/>
        <p:cNvGrpSpPr/>
        <p:nvPr/>
      </p:nvGrpSpPr>
      <p:grpSpPr>
        <a:xfrm>
          <a:off x="0" y="0"/>
          <a:ext cx="0" cy="0"/>
          <a:chOff x="0" y="0"/>
          <a:chExt cx="0" cy="0"/>
        </a:xfrm>
      </p:grpSpPr>
      <p:sp>
        <p:nvSpPr>
          <p:cNvPr id="272" name="Google Shape;272;p68"/>
          <p:cNvSpPr txBox="1">
            <a:spLocks noGrp="1"/>
          </p:cNvSpPr>
          <p:nvPr>
            <p:ph type="title"/>
          </p:nvPr>
        </p:nvSpPr>
        <p:spPr>
          <a:xfrm>
            <a:off x="415600" y="2967350"/>
            <a:ext cx="11360800" cy="923299"/>
          </a:xfrm>
          <a:prstGeom prst="rect">
            <a:avLst/>
          </a:prstGeom>
        </p:spPr>
        <p:txBody>
          <a:bodyPr spcFirstLastPara="1" wrap="square" lIns="91425" tIns="91425" rIns="91425" bIns="91425" anchor="ctr" anchorCtr="0">
            <a:sp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324932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3"/>
        <p:cNvGrpSpPr/>
        <p:nvPr/>
      </p:nvGrpSpPr>
      <p:grpSpPr>
        <a:xfrm>
          <a:off x="0" y="0"/>
          <a:ext cx="0" cy="0"/>
          <a:chOff x="0" y="0"/>
          <a:chExt cx="0" cy="0"/>
        </a:xfrm>
      </p:grpSpPr>
      <p:sp>
        <p:nvSpPr>
          <p:cNvPr id="274" name="Google Shape;274;p69"/>
          <p:cNvSpPr txBox="1">
            <a:spLocks noGrp="1"/>
          </p:cNvSpPr>
          <p:nvPr>
            <p:ph type="title"/>
          </p:nvPr>
        </p:nvSpPr>
        <p:spPr>
          <a:xfrm>
            <a:off x="415600" y="1101367"/>
            <a:ext cx="11360800" cy="615523"/>
          </a:xfrm>
          <a:prstGeom prst="rect">
            <a:avLst/>
          </a:prstGeom>
        </p:spPr>
        <p:txBody>
          <a:bodyPr spcFirstLastPara="1" wrap="square" lIns="91425" tIns="91425" rIns="91425" bIns="91425" anchor="t" anchorCtr="0">
            <a:sp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5" name="Google Shape;275;p69"/>
          <p:cNvSpPr txBox="1">
            <a:spLocks noGrp="1"/>
          </p:cNvSpPr>
          <p:nvPr>
            <p:ph type="body" idx="1"/>
          </p:nvPr>
        </p:nvSpPr>
        <p:spPr>
          <a:xfrm>
            <a:off x="415600" y="2044633"/>
            <a:ext cx="11360800" cy="503184"/>
          </a:xfrm>
          <a:prstGeom prst="rect">
            <a:avLst/>
          </a:prstGeom>
        </p:spPr>
        <p:txBody>
          <a:bodyPr spcFirstLastPara="1" wrap="square" lIns="91425" tIns="91425" rIns="91425" bIns="91425" anchor="t" anchorCtr="0">
            <a:sp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pic>
        <p:nvPicPr>
          <p:cNvPr id="276" name="Google Shape;276;p69"/>
          <p:cNvPicPr preferRelativeResize="0"/>
          <p:nvPr/>
        </p:nvPicPr>
        <p:blipFill>
          <a:blip r:embed="rId2">
            <a:alphaModFix/>
          </a:blip>
          <a:stretch>
            <a:fillRect/>
          </a:stretch>
        </p:blipFill>
        <p:spPr>
          <a:xfrm>
            <a:off x="618801" y="481365"/>
            <a:ext cx="4372700" cy="358567"/>
          </a:xfrm>
          <a:prstGeom prst="rect">
            <a:avLst/>
          </a:prstGeom>
          <a:noFill/>
          <a:ln>
            <a:noFill/>
          </a:ln>
        </p:spPr>
      </p:pic>
    </p:spTree>
    <p:extLst>
      <p:ext uri="{BB962C8B-B14F-4D97-AF65-F5344CB8AC3E}">
        <p14:creationId xmlns:p14="http://schemas.microsoft.com/office/powerpoint/2010/main" val="3505405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ide Layout">
  <p:cSld name="Side Layout">
    <p:bg>
      <p:bgPr>
        <a:solidFill>
          <a:schemeClr val="accent2"/>
        </a:solidFill>
        <a:effectLst/>
      </p:bgPr>
    </p:bg>
    <p:spTree>
      <p:nvGrpSpPr>
        <p:cNvPr id="1" name="Shape 277"/>
        <p:cNvGrpSpPr/>
        <p:nvPr/>
      </p:nvGrpSpPr>
      <p:grpSpPr>
        <a:xfrm>
          <a:off x="0" y="0"/>
          <a:ext cx="0" cy="0"/>
          <a:chOff x="0" y="0"/>
          <a:chExt cx="0" cy="0"/>
        </a:xfrm>
      </p:grpSpPr>
      <p:sp>
        <p:nvSpPr>
          <p:cNvPr id="278" name="Google Shape;278;p70"/>
          <p:cNvSpPr/>
          <p:nvPr/>
        </p:nvSpPr>
        <p:spPr>
          <a:xfrm>
            <a:off x="5459567" y="15367"/>
            <a:ext cx="67708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9" name="Google Shape;279;p70"/>
          <p:cNvSpPr txBox="1">
            <a:spLocks noGrp="1"/>
          </p:cNvSpPr>
          <p:nvPr>
            <p:ph type="title"/>
          </p:nvPr>
        </p:nvSpPr>
        <p:spPr>
          <a:xfrm>
            <a:off x="6007667" y="839933"/>
            <a:ext cx="5768800" cy="615523"/>
          </a:xfrm>
          <a:prstGeom prst="rect">
            <a:avLst/>
          </a:prstGeom>
        </p:spPr>
        <p:txBody>
          <a:bodyPr spcFirstLastPara="1" wrap="square" lIns="91425" tIns="91425" rIns="91425" bIns="91425" anchor="t" anchorCtr="0">
            <a:sp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0" name="Google Shape;280;p70"/>
          <p:cNvSpPr txBox="1">
            <a:spLocks noGrp="1"/>
          </p:cNvSpPr>
          <p:nvPr>
            <p:ph type="body" idx="1"/>
          </p:nvPr>
        </p:nvSpPr>
        <p:spPr>
          <a:xfrm>
            <a:off x="6007667" y="2302800"/>
            <a:ext cx="5768800" cy="503184"/>
          </a:xfrm>
          <a:prstGeom prst="rect">
            <a:avLst/>
          </a:prstGeom>
        </p:spPr>
        <p:txBody>
          <a:bodyPr spcFirstLastPara="1" wrap="square" lIns="91425" tIns="91425" rIns="91425" bIns="91425" anchor="t" anchorCtr="0">
            <a:sp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034276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Blue">
  <p:cSld name="Title and body: Blue">
    <p:bg>
      <p:bgPr>
        <a:solidFill>
          <a:schemeClr val="accent2"/>
        </a:solidFill>
        <a:effectLst/>
      </p:bgPr>
    </p:bg>
    <p:spTree>
      <p:nvGrpSpPr>
        <p:cNvPr id="1" name="Shape 281"/>
        <p:cNvGrpSpPr/>
        <p:nvPr/>
      </p:nvGrpSpPr>
      <p:grpSpPr>
        <a:xfrm>
          <a:off x="0" y="0"/>
          <a:ext cx="0" cy="0"/>
          <a:chOff x="0" y="0"/>
          <a:chExt cx="0" cy="0"/>
        </a:xfrm>
      </p:grpSpPr>
      <p:sp>
        <p:nvSpPr>
          <p:cNvPr id="282" name="Google Shape;282;p71"/>
          <p:cNvSpPr txBox="1">
            <a:spLocks noGrp="1"/>
          </p:cNvSpPr>
          <p:nvPr>
            <p:ph type="title"/>
          </p:nvPr>
        </p:nvSpPr>
        <p:spPr>
          <a:xfrm>
            <a:off x="415600" y="1101367"/>
            <a:ext cx="11360800" cy="615523"/>
          </a:xfrm>
          <a:prstGeom prst="rect">
            <a:avLst/>
          </a:prstGeom>
        </p:spPr>
        <p:txBody>
          <a:bodyPr spcFirstLastPara="1" wrap="square" lIns="91425" tIns="91425" rIns="91425" bIns="91425" anchor="t" anchorCtr="0">
            <a:sp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3" name="Google Shape;283;p71"/>
          <p:cNvSpPr txBox="1">
            <a:spLocks noGrp="1"/>
          </p:cNvSpPr>
          <p:nvPr>
            <p:ph type="body" idx="1"/>
          </p:nvPr>
        </p:nvSpPr>
        <p:spPr>
          <a:xfrm>
            <a:off x="415600" y="2044633"/>
            <a:ext cx="11360800" cy="503184"/>
          </a:xfrm>
          <a:prstGeom prst="rect">
            <a:avLst/>
          </a:prstGeom>
        </p:spPr>
        <p:txBody>
          <a:bodyPr spcFirstLastPara="1" wrap="square" lIns="91425" tIns="91425" rIns="91425" bIns="91425" anchor="t" anchorCtr="0">
            <a:spAutoFit/>
          </a:bodyPr>
          <a:lstStyle>
            <a:lvl1pPr marL="609585" lvl="0" indent="-457189" rtl="0">
              <a:spcBef>
                <a:spcPts val="0"/>
              </a:spcBef>
              <a:spcAft>
                <a:spcPts val="0"/>
              </a:spcAft>
              <a:buClr>
                <a:schemeClr val="lt1"/>
              </a:buClr>
              <a:buSzPts val="1800"/>
              <a:buChar char="●"/>
              <a:defRPr>
                <a:solidFill>
                  <a:schemeClr val="lt1"/>
                </a:solidFill>
              </a:defRPr>
            </a:lvl1pPr>
            <a:lvl2pPr marL="1219170" lvl="1" indent="-423323" rtl="0">
              <a:spcBef>
                <a:spcPts val="0"/>
              </a:spcBef>
              <a:spcAft>
                <a:spcPts val="0"/>
              </a:spcAft>
              <a:buClr>
                <a:schemeClr val="lt1"/>
              </a:buClr>
              <a:buSzPts val="1400"/>
              <a:buChar char="○"/>
              <a:defRPr>
                <a:solidFill>
                  <a:schemeClr val="lt1"/>
                </a:solidFill>
              </a:defRPr>
            </a:lvl2pPr>
            <a:lvl3pPr marL="1828754" lvl="2" indent="-423323" rtl="0">
              <a:spcBef>
                <a:spcPts val="0"/>
              </a:spcBef>
              <a:spcAft>
                <a:spcPts val="0"/>
              </a:spcAft>
              <a:buClr>
                <a:schemeClr val="lt1"/>
              </a:buClr>
              <a:buSzPts val="1400"/>
              <a:buChar char="■"/>
              <a:defRPr>
                <a:solidFill>
                  <a:schemeClr val="lt1"/>
                </a:solidFill>
              </a:defRPr>
            </a:lvl3pPr>
            <a:lvl4pPr marL="2438339" lvl="3" indent="-423323" rtl="0">
              <a:spcBef>
                <a:spcPts val="0"/>
              </a:spcBef>
              <a:spcAft>
                <a:spcPts val="0"/>
              </a:spcAft>
              <a:buClr>
                <a:schemeClr val="lt1"/>
              </a:buClr>
              <a:buSzPts val="1400"/>
              <a:buChar char="●"/>
              <a:defRPr>
                <a:solidFill>
                  <a:schemeClr val="lt1"/>
                </a:solidFill>
              </a:defRPr>
            </a:lvl4pPr>
            <a:lvl5pPr marL="3047924" lvl="4" indent="-423323" rtl="0">
              <a:spcBef>
                <a:spcPts val="0"/>
              </a:spcBef>
              <a:spcAft>
                <a:spcPts val="0"/>
              </a:spcAft>
              <a:buClr>
                <a:schemeClr val="lt1"/>
              </a:buClr>
              <a:buSzPts val="1400"/>
              <a:buChar char="○"/>
              <a:defRPr>
                <a:solidFill>
                  <a:schemeClr val="lt1"/>
                </a:solidFill>
              </a:defRPr>
            </a:lvl5pPr>
            <a:lvl6pPr marL="3657509" lvl="5" indent="-423323" rtl="0">
              <a:spcBef>
                <a:spcPts val="0"/>
              </a:spcBef>
              <a:spcAft>
                <a:spcPts val="0"/>
              </a:spcAft>
              <a:buClr>
                <a:schemeClr val="lt1"/>
              </a:buClr>
              <a:buSzPts val="1400"/>
              <a:buChar char="■"/>
              <a:defRPr>
                <a:solidFill>
                  <a:schemeClr val="lt1"/>
                </a:solidFill>
              </a:defRPr>
            </a:lvl6pPr>
            <a:lvl7pPr marL="4267093" lvl="6" indent="-423323" rtl="0">
              <a:spcBef>
                <a:spcPts val="0"/>
              </a:spcBef>
              <a:spcAft>
                <a:spcPts val="0"/>
              </a:spcAft>
              <a:buClr>
                <a:schemeClr val="lt1"/>
              </a:buClr>
              <a:buSzPts val="1400"/>
              <a:buChar char="●"/>
              <a:defRPr>
                <a:solidFill>
                  <a:schemeClr val="lt1"/>
                </a:solidFill>
              </a:defRPr>
            </a:lvl7pPr>
            <a:lvl8pPr marL="4876678" lvl="7" indent="-423323" rtl="0">
              <a:spcBef>
                <a:spcPts val="0"/>
              </a:spcBef>
              <a:spcAft>
                <a:spcPts val="0"/>
              </a:spcAft>
              <a:buClr>
                <a:schemeClr val="lt1"/>
              </a:buClr>
              <a:buSzPts val="1400"/>
              <a:buChar char="○"/>
              <a:defRPr>
                <a:solidFill>
                  <a:schemeClr val="lt1"/>
                </a:solidFill>
              </a:defRPr>
            </a:lvl8pPr>
            <a:lvl9pPr marL="5486263" lvl="8" indent="-423323" rtl="0">
              <a:spcBef>
                <a:spcPts val="0"/>
              </a:spcBef>
              <a:spcAft>
                <a:spcPts val="0"/>
              </a:spcAft>
              <a:buClr>
                <a:schemeClr val="lt1"/>
              </a:buClr>
              <a:buSzPts val="1400"/>
              <a:buChar char="■"/>
              <a:defRPr>
                <a:solidFill>
                  <a:schemeClr val="lt1"/>
                </a:solidFill>
              </a:defRPr>
            </a:lvl9pPr>
          </a:lstStyle>
          <a:p>
            <a:endParaRPr/>
          </a:p>
        </p:txBody>
      </p:sp>
      <p:sp>
        <p:nvSpPr>
          <p:cNvPr id="284" name="Google Shape;284;p7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sz="1867"/>
            </a:lvl1pPr>
            <a:lvl2pPr lvl="1" rtl="0">
              <a:buNone/>
              <a:defRPr sz="1867"/>
            </a:lvl2pPr>
            <a:lvl3pPr lvl="2" rtl="0">
              <a:buNone/>
              <a:defRPr sz="1867"/>
            </a:lvl3pPr>
            <a:lvl4pPr lvl="3" rtl="0">
              <a:buNone/>
              <a:defRPr sz="1867"/>
            </a:lvl4pPr>
            <a:lvl5pPr lvl="4" rtl="0">
              <a:buNone/>
              <a:defRPr sz="1867"/>
            </a:lvl5pPr>
            <a:lvl6pPr lvl="5" rtl="0">
              <a:buNone/>
              <a:defRPr sz="1867"/>
            </a:lvl6pPr>
            <a:lvl7pPr lvl="6" rtl="0">
              <a:buNone/>
              <a:defRPr sz="1867"/>
            </a:lvl7pPr>
            <a:lvl8pPr lvl="7" rtl="0">
              <a:buNone/>
              <a:defRPr sz="1867"/>
            </a:lvl8pPr>
            <a:lvl9pPr lvl="8" rtl="0">
              <a:buNone/>
              <a:defRPr sz="1867"/>
            </a:lvl9pPr>
          </a:lstStyle>
          <a:p>
            <a:fld id="{00000000-1234-1234-1234-123412341234}" type="slidenum">
              <a:rPr lang="en" smtClean="0"/>
              <a:pPr/>
              <a:t>‹#›</a:t>
            </a:fld>
            <a:endParaRPr lang="en"/>
          </a:p>
        </p:txBody>
      </p:sp>
      <p:pic>
        <p:nvPicPr>
          <p:cNvPr id="285" name="Google Shape;285;p71"/>
          <p:cNvPicPr preferRelativeResize="0"/>
          <p:nvPr/>
        </p:nvPicPr>
        <p:blipFill rotWithShape="1">
          <a:blip r:embed="rId2">
            <a:alphaModFix/>
          </a:blip>
          <a:srcRect/>
          <a:stretch/>
        </p:blipFill>
        <p:spPr>
          <a:xfrm>
            <a:off x="618801" y="481365"/>
            <a:ext cx="4372700" cy="358567"/>
          </a:xfrm>
          <a:prstGeom prst="rect">
            <a:avLst/>
          </a:prstGeom>
          <a:noFill/>
          <a:ln>
            <a:noFill/>
          </a:ln>
        </p:spPr>
      </p:pic>
    </p:spTree>
    <p:extLst>
      <p:ext uri="{BB962C8B-B14F-4D97-AF65-F5344CB8AC3E}">
        <p14:creationId xmlns:p14="http://schemas.microsoft.com/office/powerpoint/2010/main" val="3508199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6"/>
        <p:cNvGrpSpPr/>
        <p:nvPr/>
      </p:nvGrpSpPr>
      <p:grpSpPr>
        <a:xfrm>
          <a:off x="0" y="0"/>
          <a:ext cx="0" cy="0"/>
          <a:chOff x="0" y="0"/>
          <a:chExt cx="0" cy="0"/>
        </a:xfrm>
      </p:grpSpPr>
      <p:pic>
        <p:nvPicPr>
          <p:cNvPr id="287" name="Google Shape;287;p72"/>
          <p:cNvPicPr preferRelativeResize="0"/>
          <p:nvPr/>
        </p:nvPicPr>
        <p:blipFill>
          <a:blip r:embed="rId2">
            <a:alphaModFix/>
          </a:blip>
          <a:stretch>
            <a:fillRect/>
          </a:stretch>
        </p:blipFill>
        <p:spPr>
          <a:xfrm>
            <a:off x="618801" y="481365"/>
            <a:ext cx="4372700" cy="358567"/>
          </a:xfrm>
          <a:prstGeom prst="rect">
            <a:avLst/>
          </a:prstGeom>
          <a:noFill/>
          <a:ln>
            <a:noFill/>
          </a:ln>
        </p:spPr>
      </p:pic>
      <p:sp>
        <p:nvSpPr>
          <p:cNvPr id="288" name="Google Shape;288;p72"/>
          <p:cNvSpPr txBox="1">
            <a:spLocks noGrp="1"/>
          </p:cNvSpPr>
          <p:nvPr>
            <p:ph type="title"/>
          </p:nvPr>
        </p:nvSpPr>
        <p:spPr>
          <a:xfrm>
            <a:off x="415600" y="1101367"/>
            <a:ext cx="11360800" cy="615523"/>
          </a:xfrm>
          <a:prstGeom prst="rect">
            <a:avLst/>
          </a:prstGeom>
        </p:spPr>
        <p:txBody>
          <a:bodyPr spcFirstLastPara="1" wrap="square" lIns="91425" tIns="91425" rIns="91425" bIns="91425" anchor="t" anchorCtr="0">
            <a:sp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3149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9"/>
        <p:cNvGrpSpPr/>
        <p:nvPr/>
      </p:nvGrpSpPr>
      <p:grpSpPr>
        <a:xfrm>
          <a:off x="0" y="0"/>
          <a:ext cx="0" cy="0"/>
          <a:chOff x="0" y="0"/>
          <a:chExt cx="0" cy="0"/>
        </a:xfrm>
      </p:grpSpPr>
      <p:sp>
        <p:nvSpPr>
          <p:cNvPr id="290" name="Google Shape;290;p73"/>
          <p:cNvSpPr txBox="1">
            <a:spLocks noGrp="1"/>
          </p:cNvSpPr>
          <p:nvPr>
            <p:ph type="title"/>
          </p:nvPr>
        </p:nvSpPr>
        <p:spPr>
          <a:xfrm>
            <a:off x="653667" y="2742639"/>
            <a:ext cx="8490400" cy="1169521"/>
          </a:xfrm>
          <a:prstGeom prst="rect">
            <a:avLst/>
          </a:prstGeom>
        </p:spPr>
        <p:txBody>
          <a:bodyPr spcFirstLastPara="1" wrap="square" lIns="91425" tIns="91425" rIns="91425" bIns="91425" anchor="ctr" anchorCtr="0">
            <a:sp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pic>
        <p:nvPicPr>
          <p:cNvPr id="291" name="Google Shape;291;p73"/>
          <p:cNvPicPr preferRelativeResize="0"/>
          <p:nvPr/>
        </p:nvPicPr>
        <p:blipFill>
          <a:blip r:embed="rId2">
            <a:alphaModFix/>
          </a:blip>
          <a:stretch>
            <a:fillRect/>
          </a:stretch>
        </p:blipFill>
        <p:spPr>
          <a:xfrm>
            <a:off x="618801" y="481365"/>
            <a:ext cx="4372700" cy="358567"/>
          </a:xfrm>
          <a:prstGeom prst="rect">
            <a:avLst/>
          </a:prstGeom>
          <a:noFill/>
          <a:ln>
            <a:noFill/>
          </a:ln>
        </p:spPr>
      </p:pic>
    </p:spTree>
    <p:extLst>
      <p:ext uri="{BB962C8B-B14F-4D97-AF65-F5344CB8AC3E}">
        <p14:creationId xmlns:p14="http://schemas.microsoft.com/office/powerpoint/2010/main" val="1649131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2"/>
        <p:cNvGrpSpPr/>
        <p:nvPr/>
      </p:nvGrpSpPr>
      <p:grpSpPr>
        <a:xfrm>
          <a:off x="0" y="0"/>
          <a:ext cx="0" cy="0"/>
          <a:chOff x="0" y="0"/>
          <a:chExt cx="0" cy="0"/>
        </a:xfrm>
      </p:grpSpPr>
    </p:spTree>
    <p:extLst>
      <p:ext uri="{BB962C8B-B14F-4D97-AF65-F5344CB8AC3E}">
        <p14:creationId xmlns:p14="http://schemas.microsoft.com/office/powerpoint/2010/main" val="1179836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Dark BG">
  <p:cSld name="Blank Dark BG">
    <p:bg>
      <p:bgPr>
        <a:solidFill>
          <a:schemeClr val="dk1"/>
        </a:solidFill>
        <a:effectLst/>
      </p:bgPr>
    </p:bg>
    <p:spTree>
      <p:nvGrpSpPr>
        <p:cNvPr id="1" name="Shape 293"/>
        <p:cNvGrpSpPr/>
        <p:nvPr/>
      </p:nvGrpSpPr>
      <p:grpSpPr>
        <a:xfrm>
          <a:off x="0" y="0"/>
          <a:ext cx="0" cy="0"/>
          <a:chOff x="0" y="0"/>
          <a:chExt cx="0" cy="0"/>
        </a:xfrm>
      </p:grpSpPr>
    </p:spTree>
    <p:extLst>
      <p:ext uri="{BB962C8B-B14F-4D97-AF65-F5344CB8AC3E}">
        <p14:creationId xmlns:p14="http://schemas.microsoft.com/office/powerpoint/2010/main" val="1218705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1 1">
  <p:cSld name="Blank 1 1">
    <p:spTree>
      <p:nvGrpSpPr>
        <p:cNvPr id="1" name="Shape 294"/>
        <p:cNvGrpSpPr/>
        <p:nvPr/>
      </p:nvGrpSpPr>
      <p:grpSpPr>
        <a:xfrm>
          <a:off x="0" y="0"/>
          <a:ext cx="0" cy="0"/>
          <a:chOff x="0" y="0"/>
          <a:chExt cx="0" cy="0"/>
        </a:xfrm>
      </p:grpSpPr>
      <p:sp>
        <p:nvSpPr>
          <p:cNvPr id="295" name="Google Shape;295;p76"/>
          <p:cNvSpPr txBox="1">
            <a:spLocks noGrp="1"/>
          </p:cNvSpPr>
          <p:nvPr>
            <p:ph type="dt" idx="10"/>
          </p:nvPr>
        </p:nvSpPr>
        <p:spPr>
          <a:xfrm>
            <a:off x="272289" y="6470704"/>
            <a:ext cx="2154000" cy="2744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200">
                <a:solidFill>
                  <a:srgbClr val="3C3538"/>
                </a:solidFill>
              </a:defRPr>
            </a:lvl1pPr>
            <a:lvl2pPr lvl="1" algn="l" rtl="0">
              <a:lnSpc>
                <a:spcPct val="100000"/>
              </a:lnSpc>
              <a:spcBef>
                <a:spcPts val="0"/>
              </a:spcBef>
              <a:spcAft>
                <a:spcPts val="0"/>
              </a:spcAft>
              <a:buSzPts val="1100"/>
              <a:buNone/>
              <a:defRPr sz="1467"/>
            </a:lvl2pPr>
            <a:lvl3pPr lvl="2" algn="l" rtl="0">
              <a:lnSpc>
                <a:spcPct val="100000"/>
              </a:lnSpc>
              <a:spcBef>
                <a:spcPts val="0"/>
              </a:spcBef>
              <a:spcAft>
                <a:spcPts val="0"/>
              </a:spcAft>
              <a:buSzPts val="1100"/>
              <a:buNone/>
              <a:defRPr sz="1467"/>
            </a:lvl3pPr>
            <a:lvl4pPr lvl="3" algn="l" rtl="0">
              <a:lnSpc>
                <a:spcPct val="100000"/>
              </a:lnSpc>
              <a:spcBef>
                <a:spcPts val="0"/>
              </a:spcBef>
              <a:spcAft>
                <a:spcPts val="0"/>
              </a:spcAft>
              <a:buSzPts val="1100"/>
              <a:buNone/>
              <a:defRPr sz="1467"/>
            </a:lvl4pPr>
            <a:lvl5pPr lvl="4" algn="l" rtl="0">
              <a:lnSpc>
                <a:spcPct val="100000"/>
              </a:lnSpc>
              <a:spcBef>
                <a:spcPts val="0"/>
              </a:spcBef>
              <a:spcAft>
                <a:spcPts val="0"/>
              </a:spcAft>
              <a:buSzPts val="1100"/>
              <a:buNone/>
              <a:defRPr sz="1467"/>
            </a:lvl5pPr>
            <a:lvl6pPr lvl="5" algn="l" rtl="0">
              <a:lnSpc>
                <a:spcPct val="100000"/>
              </a:lnSpc>
              <a:spcBef>
                <a:spcPts val="0"/>
              </a:spcBef>
              <a:spcAft>
                <a:spcPts val="0"/>
              </a:spcAft>
              <a:buSzPts val="1100"/>
              <a:buNone/>
              <a:defRPr sz="1467"/>
            </a:lvl6pPr>
            <a:lvl7pPr lvl="6" algn="l" rtl="0">
              <a:lnSpc>
                <a:spcPct val="100000"/>
              </a:lnSpc>
              <a:spcBef>
                <a:spcPts val="0"/>
              </a:spcBef>
              <a:spcAft>
                <a:spcPts val="0"/>
              </a:spcAft>
              <a:buSzPts val="1100"/>
              <a:buNone/>
              <a:defRPr sz="1467"/>
            </a:lvl7pPr>
            <a:lvl8pPr lvl="7" algn="l" rtl="0">
              <a:lnSpc>
                <a:spcPct val="100000"/>
              </a:lnSpc>
              <a:spcBef>
                <a:spcPts val="0"/>
              </a:spcBef>
              <a:spcAft>
                <a:spcPts val="0"/>
              </a:spcAft>
              <a:buSzPts val="1100"/>
              <a:buNone/>
              <a:defRPr sz="1467"/>
            </a:lvl8pPr>
            <a:lvl9pPr lvl="8" algn="l" rtl="0">
              <a:lnSpc>
                <a:spcPct val="100000"/>
              </a:lnSpc>
              <a:spcBef>
                <a:spcPts val="0"/>
              </a:spcBef>
              <a:spcAft>
                <a:spcPts val="0"/>
              </a:spcAft>
              <a:buSzPts val="1100"/>
              <a:buNone/>
              <a:defRPr sz="1467"/>
            </a:lvl9pPr>
          </a:lstStyle>
          <a:p>
            <a:endParaRPr/>
          </a:p>
        </p:txBody>
      </p:sp>
      <p:sp>
        <p:nvSpPr>
          <p:cNvPr id="296" name="Google Shape;296;p76"/>
          <p:cNvSpPr txBox="1">
            <a:spLocks noGrp="1"/>
          </p:cNvSpPr>
          <p:nvPr>
            <p:ph type="sldNum" idx="12"/>
          </p:nvPr>
        </p:nvSpPr>
        <p:spPr>
          <a:xfrm>
            <a:off x="11599333" y="6470704"/>
            <a:ext cx="420000" cy="2744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900"/>
              <a:buFont typeface="Arial"/>
              <a:buNone/>
              <a:defRPr sz="1200" b="0" i="0" u="none" strike="noStrike" cap="none">
                <a:solidFill>
                  <a:srgbClr val="3C353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900"/>
              <a:buFont typeface="Arial"/>
              <a:buNone/>
              <a:defRPr sz="1200" b="0" i="0" u="none" strike="noStrike" cap="none">
                <a:solidFill>
                  <a:srgbClr val="3C353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900"/>
              <a:buFont typeface="Arial"/>
              <a:buNone/>
              <a:defRPr sz="1200" b="0" i="0" u="none" strike="noStrike" cap="none">
                <a:solidFill>
                  <a:srgbClr val="3C353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900"/>
              <a:buFont typeface="Arial"/>
              <a:buNone/>
              <a:defRPr sz="1200" b="0" i="0" u="none" strike="noStrike" cap="none">
                <a:solidFill>
                  <a:srgbClr val="3C353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900"/>
              <a:buFont typeface="Arial"/>
              <a:buNone/>
              <a:defRPr sz="1200" b="0" i="0" u="none" strike="noStrike" cap="none">
                <a:solidFill>
                  <a:srgbClr val="3C353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900"/>
              <a:buFont typeface="Arial"/>
              <a:buNone/>
              <a:defRPr sz="1200" b="0" i="0" u="none" strike="noStrike" cap="none">
                <a:solidFill>
                  <a:srgbClr val="3C353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900"/>
              <a:buFont typeface="Arial"/>
              <a:buNone/>
              <a:defRPr sz="1200" b="0" i="0" u="none" strike="noStrike" cap="none">
                <a:solidFill>
                  <a:srgbClr val="3C353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900"/>
              <a:buFont typeface="Arial"/>
              <a:buNone/>
              <a:defRPr sz="1200" b="0" i="0" u="none" strike="noStrike" cap="none">
                <a:solidFill>
                  <a:srgbClr val="3C353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900"/>
              <a:buFont typeface="Arial"/>
              <a:buNone/>
              <a:defRPr sz="1200" b="0" i="0" u="none" strike="noStrike" cap="none">
                <a:solidFill>
                  <a:srgbClr val="3C353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0669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97"/>
        <p:cNvGrpSpPr/>
        <p:nvPr/>
      </p:nvGrpSpPr>
      <p:grpSpPr>
        <a:xfrm>
          <a:off x="0" y="0"/>
          <a:ext cx="0" cy="0"/>
          <a:chOff x="0" y="0"/>
          <a:chExt cx="0" cy="0"/>
        </a:xfrm>
      </p:grpSpPr>
      <p:sp>
        <p:nvSpPr>
          <p:cNvPr id="298" name="Google Shape;298;p77"/>
          <p:cNvSpPr txBox="1">
            <a:spLocks noGrp="1"/>
          </p:cNvSpPr>
          <p:nvPr>
            <p:ph type="title"/>
          </p:nvPr>
        </p:nvSpPr>
        <p:spPr>
          <a:xfrm>
            <a:off x="609600" y="596183"/>
            <a:ext cx="10972800" cy="500107"/>
          </a:xfrm>
          <a:prstGeom prst="rect">
            <a:avLst/>
          </a:prstGeom>
          <a:noFill/>
          <a:ln>
            <a:noFill/>
          </a:ln>
        </p:spPr>
        <p:txBody>
          <a:bodyPr spcFirstLastPara="1" wrap="square" lIns="68575" tIns="34275" rIns="68575" bIns="34275" anchor="ctr" anchorCtr="0">
            <a:spAutoFit/>
          </a:bodyPr>
          <a:lstStyle>
            <a:lvl1pPr lvl="0" algn="ctr" rtl="0">
              <a:spcBef>
                <a:spcPts val="0"/>
              </a:spcBef>
              <a:spcAft>
                <a:spcPts val="0"/>
              </a:spcAft>
              <a:buClr>
                <a:schemeClr val="dk1"/>
              </a:buClr>
              <a:buSzPts val="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9" name="Google Shape;299;p77"/>
          <p:cNvSpPr txBox="1">
            <a:spLocks noGrp="1"/>
          </p:cNvSpPr>
          <p:nvPr>
            <p:ph type="body" idx="1"/>
          </p:nvPr>
        </p:nvSpPr>
        <p:spPr>
          <a:xfrm>
            <a:off x="609600" y="1600204"/>
            <a:ext cx="10972800" cy="426240"/>
          </a:xfrm>
          <a:prstGeom prst="rect">
            <a:avLst/>
          </a:prstGeom>
          <a:noFill/>
          <a:ln>
            <a:noFill/>
          </a:ln>
        </p:spPr>
        <p:txBody>
          <a:bodyPr spcFirstLastPara="1" wrap="square" lIns="68575" tIns="34275" rIns="68575" bIns="34275" anchor="t" anchorCtr="0">
            <a:spAutoFit/>
          </a:bodyPr>
          <a:lstStyle>
            <a:lvl1pPr marL="609585" lvl="0" indent="-380990" algn="l" rtl="0">
              <a:spcBef>
                <a:spcPts val="267"/>
              </a:spcBef>
              <a:spcAft>
                <a:spcPts val="0"/>
              </a:spcAft>
              <a:buClr>
                <a:schemeClr val="dk1"/>
              </a:buClr>
              <a:buSzPts val="900"/>
              <a:buChar char="●"/>
              <a:defRPr/>
            </a:lvl1pPr>
            <a:lvl2pPr marL="1219170" lvl="1" indent="-380990" algn="l" rtl="0">
              <a:spcBef>
                <a:spcPts val="1600"/>
              </a:spcBef>
              <a:spcAft>
                <a:spcPts val="0"/>
              </a:spcAft>
              <a:buClr>
                <a:schemeClr val="dk1"/>
              </a:buClr>
              <a:buSzPts val="900"/>
              <a:buChar char="○"/>
              <a:defRPr/>
            </a:lvl2pPr>
            <a:lvl3pPr marL="1828754" lvl="2" indent="-380990" algn="l" rtl="0">
              <a:spcBef>
                <a:spcPts val="1600"/>
              </a:spcBef>
              <a:spcAft>
                <a:spcPts val="0"/>
              </a:spcAft>
              <a:buClr>
                <a:schemeClr val="dk1"/>
              </a:buClr>
              <a:buSzPts val="900"/>
              <a:buChar char="■"/>
              <a:defRPr/>
            </a:lvl3pPr>
            <a:lvl4pPr marL="2438339" lvl="3" indent="-380990" algn="l" rtl="0">
              <a:spcBef>
                <a:spcPts val="1600"/>
              </a:spcBef>
              <a:spcAft>
                <a:spcPts val="0"/>
              </a:spcAft>
              <a:buClr>
                <a:schemeClr val="dk1"/>
              </a:buClr>
              <a:buSzPts val="900"/>
              <a:buChar char="●"/>
              <a:defRPr/>
            </a:lvl4pPr>
            <a:lvl5pPr marL="3047924" lvl="4" indent="-380990" algn="l" rtl="0">
              <a:spcBef>
                <a:spcPts val="1600"/>
              </a:spcBef>
              <a:spcAft>
                <a:spcPts val="0"/>
              </a:spcAft>
              <a:buClr>
                <a:schemeClr val="dk1"/>
              </a:buClr>
              <a:buSzPts val="900"/>
              <a:buChar char="○"/>
              <a:defRPr/>
            </a:lvl5pPr>
            <a:lvl6pPr marL="3657509" lvl="5" indent="-380990" algn="l" rtl="0">
              <a:spcBef>
                <a:spcPts val="1600"/>
              </a:spcBef>
              <a:spcAft>
                <a:spcPts val="0"/>
              </a:spcAft>
              <a:buClr>
                <a:schemeClr val="dk1"/>
              </a:buClr>
              <a:buSzPts val="900"/>
              <a:buChar char="■"/>
              <a:defRPr/>
            </a:lvl6pPr>
            <a:lvl7pPr marL="4267093" lvl="6" indent="-380990" algn="l" rtl="0">
              <a:spcBef>
                <a:spcPts val="1600"/>
              </a:spcBef>
              <a:spcAft>
                <a:spcPts val="0"/>
              </a:spcAft>
              <a:buClr>
                <a:schemeClr val="dk1"/>
              </a:buClr>
              <a:buSzPts val="900"/>
              <a:buChar char="●"/>
              <a:defRPr/>
            </a:lvl7pPr>
            <a:lvl8pPr marL="4876678" lvl="7" indent="-380990" algn="l" rtl="0">
              <a:spcBef>
                <a:spcPts val="1600"/>
              </a:spcBef>
              <a:spcAft>
                <a:spcPts val="0"/>
              </a:spcAft>
              <a:buClr>
                <a:schemeClr val="dk1"/>
              </a:buClr>
              <a:buSzPts val="900"/>
              <a:buChar char="○"/>
              <a:defRPr/>
            </a:lvl8pPr>
            <a:lvl9pPr marL="5486263" lvl="8" indent="-380990" algn="l" rtl="0">
              <a:spcBef>
                <a:spcPts val="1600"/>
              </a:spcBef>
              <a:spcAft>
                <a:spcPts val="1600"/>
              </a:spcAft>
              <a:buClr>
                <a:schemeClr val="dk1"/>
              </a:buClr>
              <a:buSzPts val="900"/>
              <a:buChar char="■"/>
              <a:defRPr/>
            </a:lvl9pPr>
          </a:lstStyle>
          <a:p>
            <a:endParaRPr/>
          </a:p>
        </p:txBody>
      </p:sp>
      <p:sp>
        <p:nvSpPr>
          <p:cNvPr id="300" name="Google Shape;300;p77"/>
          <p:cNvSpPr txBox="1">
            <a:spLocks noGrp="1"/>
          </p:cNvSpPr>
          <p:nvPr>
            <p:ph type="dt" idx="10"/>
          </p:nvPr>
        </p:nvSpPr>
        <p:spPr>
          <a:xfrm>
            <a:off x="609601" y="6356353"/>
            <a:ext cx="28448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700"/>
              <a:buNone/>
              <a:defRPr sz="933"/>
            </a:lvl1pPr>
            <a:lvl2pPr lvl="1" algn="ctr" rtl="0">
              <a:spcBef>
                <a:spcPts val="0"/>
              </a:spcBef>
              <a:spcAft>
                <a:spcPts val="0"/>
              </a:spcAft>
              <a:buSzPts val="700"/>
              <a:buNone/>
              <a:defRPr sz="933"/>
            </a:lvl2pPr>
            <a:lvl3pPr lvl="2" algn="ctr" rtl="0">
              <a:spcBef>
                <a:spcPts val="0"/>
              </a:spcBef>
              <a:spcAft>
                <a:spcPts val="0"/>
              </a:spcAft>
              <a:buSzPts val="700"/>
              <a:buNone/>
              <a:defRPr sz="933"/>
            </a:lvl3pPr>
            <a:lvl4pPr lvl="3" algn="ctr" rtl="0">
              <a:spcBef>
                <a:spcPts val="0"/>
              </a:spcBef>
              <a:spcAft>
                <a:spcPts val="0"/>
              </a:spcAft>
              <a:buSzPts val="700"/>
              <a:buNone/>
              <a:defRPr sz="933"/>
            </a:lvl4pPr>
            <a:lvl5pPr lvl="4" algn="ctr" rtl="0">
              <a:spcBef>
                <a:spcPts val="0"/>
              </a:spcBef>
              <a:spcAft>
                <a:spcPts val="0"/>
              </a:spcAft>
              <a:buSzPts val="700"/>
              <a:buNone/>
              <a:defRPr sz="933"/>
            </a:lvl5pPr>
            <a:lvl6pPr lvl="5" algn="ctr" rtl="0">
              <a:spcBef>
                <a:spcPts val="0"/>
              </a:spcBef>
              <a:spcAft>
                <a:spcPts val="0"/>
              </a:spcAft>
              <a:buSzPts val="700"/>
              <a:buNone/>
              <a:defRPr sz="933"/>
            </a:lvl6pPr>
            <a:lvl7pPr lvl="6" algn="ctr" rtl="0">
              <a:spcBef>
                <a:spcPts val="0"/>
              </a:spcBef>
              <a:spcAft>
                <a:spcPts val="0"/>
              </a:spcAft>
              <a:buSzPts val="700"/>
              <a:buNone/>
              <a:defRPr sz="933"/>
            </a:lvl7pPr>
            <a:lvl8pPr lvl="7" algn="ctr" rtl="0">
              <a:spcBef>
                <a:spcPts val="0"/>
              </a:spcBef>
              <a:spcAft>
                <a:spcPts val="0"/>
              </a:spcAft>
              <a:buSzPts val="700"/>
              <a:buNone/>
              <a:defRPr sz="933"/>
            </a:lvl8pPr>
            <a:lvl9pPr lvl="8" algn="ctr" rtl="0">
              <a:spcBef>
                <a:spcPts val="0"/>
              </a:spcBef>
              <a:spcAft>
                <a:spcPts val="0"/>
              </a:spcAft>
              <a:buSzPts val="700"/>
              <a:buNone/>
              <a:defRPr sz="933"/>
            </a:lvl9pPr>
          </a:lstStyle>
          <a:p>
            <a:endParaRPr/>
          </a:p>
        </p:txBody>
      </p:sp>
      <p:sp>
        <p:nvSpPr>
          <p:cNvPr id="301" name="Google Shape;301;p77"/>
          <p:cNvSpPr txBox="1">
            <a:spLocks noGrp="1"/>
          </p:cNvSpPr>
          <p:nvPr>
            <p:ph type="ftr" idx="11"/>
          </p:nvPr>
        </p:nvSpPr>
        <p:spPr>
          <a:xfrm>
            <a:off x="4165605" y="6356353"/>
            <a:ext cx="3860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700"/>
              <a:buNone/>
              <a:defRPr sz="933"/>
            </a:lvl1pPr>
            <a:lvl2pPr lvl="1" algn="ctr" rtl="0">
              <a:spcBef>
                <a:spcPts val="0"/>
              </a:spcBef>
              <a:spcAft>
                <a:spcPts val="0"/>
              </a:spcAft>
              <a:buSzPts val="700"/>
              <a:buNone/>
              <a:defRPr sz="933"/>
            </a:lvl2pPr>
            <a:lvl3pPr lvl="2" algn="ctr" rtl="0">
              <a:spcBef>
                <a:spcPts val="0"/>
              </a:spcBef>
              <a:spcAft>
                <a:spcPts val="0"/>
              </a:spcAft>
              <a:buSzPts val="700"/>
              <a:buNone/>
              <a:defRPr sz="933"/>
            </a:lvl3pPr>
            <a:lvl4pPr lvl="3" algn="ctr" rtl="0">
              <a:spcBef>
                <a:spcPts val="0"/>
              </a:spcBef>
              <a:spcAft>
                <a:spcPts val="0"/>
              </a:spcAft>
              <a:buSzPts val="700"/>
              <a:buNone/>
              <a:defRPr sz="933"/>
            </a:lvl4pPr>
            <a:lvl5pPr lvl="4" algn="ctr" rtl="0">
              <a:spcBef>
                <a:spcPts val="0"/>
              </a:spcBef>
              <a:spcAft>
                <a:spcPts val="0"/>
              </a:spcAft>
              <a:buSzPts val="700"/>
              <a:buNone/>
              <a:defRPr sz="933"/>
            </a:lvl5pPr>
            <a:lvl6pPr lvl="5" algn="ctr" rtl="0">
              <a:spcBef>
                <a:spcPts val="0"/>
              </a:spcBef>
              <a:spcAft>
                <a:spcPts val="0"/>
              </a:spcAft>
              <a:buSzPts val="700"/>
              <a:buNone/>
              <a:defRPr sz="933"/>
            </a:lvl6pPr>
            <a:lvl7pPr lvl="6" algn="ctr" rtl="0">
              <a:spcBef>
                <a:spcPts val="0"/>
              </a:spcBef>
              <a:spcAft>
                <a:spcPts val="0"/>
              </a:spcAft>
              <a:buSzPts val="700"/>
              <a:buNone/>
              <a:defRPr sz="933"/>
            </a:lvl7pPr>
            <a:lvl8pPr lvl="7" algn="ctr" rtl="0">
              <a:spcBef>
                <a:spcPts val="0"/>
              </a:spcBef>
              <a:spcAft>
                <a:spcPts val="0"/>
              </a:spcAft>
              <a:buSzPts val="700"/>
              <a:buNone/>
              <a:defRPr sz="933"/>
            </a:lvl8pPr>
            <a:lvl9pPr lvl="8" algn="ctr" rtl="0">
              <a:spcBef>
                <a:spcPts val="0"/>
              </a:spcBef>
              <a:spcAft>
                <a:spcPts val="0"/>
              </a:spcAft>
              <a:buSzPts val="700"/>
              <a:buNone/>
              <a:defRPr sz="933"/>
            </a:lvl9pPr>
          </a:lstStyle>
          <a:p>
            <a:endParaRPr/>
          </a:p>
        </p:txBody>
      </p:sp>
      <p:sp>
        <p:nvSpPr>
          <p:cNvPr id="302" name="Google Shape;302;p77"/>
          <p:cNvSpPr txBox="1">
            <a:spLocks noGrp="1"/>
          </p:cNvSpPr>
          <p:nvPr>
            <p:ph type="sldNum" idx="12"/>
          </p:nvPr>
        </p:nvSpPr>
        <p:spPr>
          <a:xfrm>
            <a:off x="8737608" y="6356353"/>
            <a:ext cx="28448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933">
                <a:solidFill>
                  <a:srgbClr val="888888"/>
                </a:solidFill>
                <a:latin typeface="Calibri"/>
                <a:ea typeface="Calibri"/>
                <a:cs typeface="Calibri"/>
                <a:sym typeface="Calibri"/>
              </a:defRPr>
            </a:lvl1pPr>
            <a:lvl2pPr marL="0" lvl="1" indent="0" algn="r" rtl="0">
              <a:spcBef>
                <a:spcPts val="0"/>
              </a:spcBef>
              <a:buNone/>
              <a:defRPr sz="933">
                <a:solidFill>
                  <a:srgbClr val="888888"/>
                </a:solidFill>
                <a:latin typeface="Calibri"/>
                <a:ea typeface="Calibri"/>
                <a:cs typeface="Calibri"/>
                <a:sym typeface="Calibri"/>
              </a:defRPr>
            </a:lvl2pPr>
            <a:lvl3pPr marL="0" lvl="2" indent="0" algn="r" rtl="0">
              <a:spcBef>
                <a:spcPts val="0"/>
              </a:spcBef>
              <a:buNone/>
              <a:defRPr sz="933">
                <a:solidFill>
                  <a:srgbClr val="888888"/>
                </a:solidFill>
                <a:latin typeface="Calibri"/>
                <a:ea typeface="Calibri"/>
                <a:cs typeface="Calibri"/>
                <a:sym typeface="Calibri"/>
              </a:defRPr>
            </a:lvl3pPr>
            <a:lvl4pPr marL="0" lvl="3" indent="0" algn="r" rtl="0">
              <a:spcBef>
                <a:spcPts val="0"/>
              </a:spcBef>
              <a:buNone/>
              <a:defRPr sz="933">
                <a:solidFill>
                  <a:srgbClr val="888888"/>
                </a:solidFill>
                <a:latin typeface="Calibri"/>
                <a:ea typeface="Calibri"/>
                <a:cs typeface="Calibri"/>
                <a:sym typeface="Calibri"/>
              </a:defRPr>
            </a:lvl4pPr>
            <a:lvl5pPr marL="0" lvl="4" indent="0" algn="r" rtl="0">
              <a:spcBef>
                <a:spcPts val="0"/>
              </a:spcBef>
              <a:buNone/>
              <a:defRPr sz="933">
                <a:solidFill>
                  <a:srgbClr val="888888"/>
                </a:solidFill>
                <a:latin typeface="Calibri"/>
                <a:ea typeface="Calibri"/>
                <a:cs typeface="Calibri"/>
                <a:sym typeface="Calibri"/>
              </a:defRPr>
            </a:lvl5pPr>
            <a:lvl6pPr marL="0" lvl="5" indent="0" algn="r" rtl="0">
              <a:spcBef>
                <a:spcPts val="0"/>
              </a:spcBef>
              <a:buNone/>
              <a:defRPr sz="933">
                <a:solidFill>
                  <a:srgbClr val="888888"/>
                </a:solidFill>
                <a:latin typeface="Calibri"/>
                <a:ea typeface="Calibri"/>
                <a:cs typeface="Calibri"/>
                <a:sym typeface="Calibri"/>
              </a:defRPr>
            </a:lvl6pPr>
            <a:lvl7pPr marL="0" lvl="6" indent="0" algn="r" rtl="0">
              <a:spcBef>
                <a:spcPts val="0"/>
              </a:spcBef>
              <a:buNone/>
              <a:defRPr sz="933">
                <a:solidFill>
                  <a:srgbClr val="888888"/>
                </a:solidFill>
                <a:latin typeface="Calibri"/>
                <a:ea typeface="Calibri"/>
                <a:cs typeface="Calibri"/>
                <a:sym typeface="Calibri"/>
              </a:defRPr>
            </a:lvl7pPr>
            <a:lvl8pPr marL="0" lvl="7" indent="0" algn="r" rtl="0">
              <a:spcBef>
                <a:spcPts val="0"/>
              </a:spcBef>
              <a:buNone/>
              <a:defRPr sz="933">
                <a:solidFill>
                  <a:srgbClr val="888888"/>
                </a:solidFill>
                <a:latin typeface="Calibri"/>
                <a:ea typeface="Calibri"/>
                <a:cs typeface="Calibri"/>
                <a:sym typeface="Calibri"/>
              </a:defRPr>
            </a:lvl8pPr>
            <a:lvl9pPr marL="0" lvl="8" indent="0" algn="r" rtl="0">
              <a:spcBef>
                <a:spcPts val="0"/>
              </a:spcBef>
              <a:buNone/>
              <a:defRPr sz="933">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7703801"/>
      </p:ext>
    </p:extLst>
  </p:cSld>
  <p:clrMapOvr>
    <a:masterClrMapping/>
  </p:clrMapOvr>
  <p:transition spd="slow">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0527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09533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8981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8414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0" name="Google Shape;20;p4"/>
          <p:cNvPicPr preferRelativeResize="0"/>
          <p:nvPr/>
        </p:nvPicPr>
        <p:blipFill rotWithShape="1">
          <a:blip r:embed="rId2">
            <a:alphaModFix/>
          </a:blip>
          <a:srcRect/>
          <a:stretch/>
        </p:blipFill>
        <p:spPr>
          <a:xfrm>
            <a:off x="415601" y="398534"/>
            <a:ext cx="3901900" cy="319967"/>
          </a:xfrm>
          <a:prstGeom prst="rect">
            <a:avLst/>
          </a:prstGeom>
          <a:noFill/>
          <a:ln>
            <a:noFill/>
          </a:ln>
        </p:spPr>
      </p:pic>
    </p:spTree>
    <p:extLst>
      <p:ext uri="{BB962C8B-B14F-4D97-AF65-F5344CB8AC3E}">
        <p14:creationId xmlns:p14="http://schemas.microsoft.com/office/powerpoint/2010/main" val="1351706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Blue BG">
  <p:cSld name="Title and body: Blue BG">
    <p:bg>
      <p:bgPr>
        <a:solidFill>
          <a:schemeClr val="dk1"/>
        </a:solid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8981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415600" y="18414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FFFFFF"/>
              </a:buClr>
              <a:buSzPts val="1800"/>
              <a:buChar char="●"/>
              <a:defRPr>
                <a:solidFill>
                  <a:srgbClr val="FFFFFF"/>
                </a:solidFill>
              </a:defRPr>
            </a:lvl1pPr>
            <a:lvl2pPr marL="1219170" lvl="1" indent="-423323" rtl="0">
              <a:spcBef>
                <a:spcPts val="0"/>
              </a:spcBef>
              <a:spcAft>
                <a:spcPts val="0"/>
              </a:spcAft>
              <a:buClr>
                <a:srgbClr val="FFFFFF"/>
              </a:buClr>
              <a:buSzPts val="1400"/>
              <a:buChar char="○"/>
              <a:defRPr>
                <a:solidFill>
                  <a:srgbClr val="FFFFFF"/>
                </a:solidFill>
              </a:defRPr>
            </a:lvl2pPr>
            <a:lvl3pPr marL="1828754" lvl="2" indent="-423323" rtl="0">
              <a:spcBef>
                <a:spcPts val="0"/>
              </a:spcBef>
              <a:spcAft>
                <a:spcPts val="0"/>
              </a:spcAft>
              <a:buClr>
                <a:srgbClr val="FFFFFF"/>
              </a:buClr>
              <a:buSzPts val="1400"/>
              <a:buChar char="■"/>
              <a:defRPr>
                <a:solidFill>
                  <a:srgbClr val="FFFFFF"/>
                </a:solidFill>
              </a:defRPr>
            </a:lvl3pPr>
            <a:lvl4pPr marL="2438339" lvl="3" indent="-423323" rtl="0">
              <a:spcBef>
                <a:spcPts val="0"/>
              </a:spcBef>
              <a:spcAft>
                <a:spcPts val="0"/>
              </a:spcAft>
              <a:buClr>
                <a:srgbClr val="FFFFFF"/>
              </a:buClr>
              <a:buSzPts val="1400"/>
              <a:buChar char="●"/>
              <a:defRPr>
                <a:solidFill>
                  <a:srgbClr val="FFFFFF"/>
                </a:solidFill>
              </a:defRPr>
            </a:lvl4pPr>
            <a:lvl5pPr marL="3047924" lvl="4" indent="-423323" rtl="0">
              <a:spcBef>
                <a:spcPts val="0"/>
              </a:spcBef>
              <a:spcAft>
                <a:spcPts val="0"/>
              </a:spcAft>
              <a:buClr>
                <a:srgbClr val="FFFFFF"/>
              </a:buClr>
              <a:buSzPts val="1400"/>
              <a:buChar char="○"/>
              <a:defRPr>
                <a:solidFill>
                  <a:srgbClr val="FFFFFF"/>
                </a:solidFill>
              </a:defRPr>
            </a:lvl5pPr>
            <a:lvl6pPr marL="3657509" lvl="5" indent="-423323" rtl="0">
              <a:spcBef>
                <a:spcPts val="0"/>
              </a:spcBef>
              <a:spcAft>
                <a:spcPts val="0"/>
              </a:spcAft>
              <a:buClr>
                <a:srgbClr val="FFFFFF"/>
              </a:buClr>
              <a:buSzPts val="1400"/>
              <a:buChar char="■"/>
              <a:defRPr>
                <a:solidFill>
                  <a:srgbClr val="FFFFFF"/>
                </a:solidFill>
              </a:defRPr>
            </a:lvl6pPr>
            <a:lvl7pPr marL="4267093" lvl="6" indent="-423323" rtl="0">
              <a:spcBef>
                <a:spcPts val="0"/>
              </a:spcBef>
              <a:spcAft>
                <a:spcPts val="0"/>
              </a:spcAft>
              <a:buClr>
                <a:srgbClr val="FFFFFF"/>
              </a:buClr>
              <a:buSzPts val="1400"/>
              <a:buChar char="●"/>
              <a:defRPr>
                <a:solidFill>
                  <a:srgbClr val="FFFFFF"/>
                </a:solidFill>
              </a:defRPr>
            </a:lvl7pPr>
            <a:lvl8pPr marL="4876678" lvl="7" indent="-423323" rtl="0">
              <a:spcBef>
                <a:spcPts val="0"/>
              </a:spcBef>
              <a:spcAft>
                <a:spcPts val="0"/>
              </a:spcAft>
              <a:buClr>
                <a:srgbClr val="FFFFFF"/>
              </a:buClr>
              <a:buSzPts val="1400"/>
              <a:buChar char="○"/>
              <a:defRPr>
                <a:solidFill>
                  <a:srgbClr val="FFFFFF"/>
                </a:solidFill>
              </a:defRPr>
            </a:lvl8pPr>
            <a:lvl9pPr marL="5486263" lvl="8" indent="-423323" rtl="0">
              <a:spcBef>
                <a:spcPts val="0"/>
              </a:spcBef>
              <a:spcAft>
                <a:spcPts val="0"/>
              </a:spcAft>
              <a:buClr>
                <a:srgbClr val="FFFFFF"/>
              </a:buClr>
              <a:buSzPts val="1400"/>
              <a:buChar char="■"/>
              <a:defRPr>
                <a:solidFill>
                  <a:srgbClr val="FFFFFF"/>
                </a:solidFill>
              </a:defRPr>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5" name="Google Shape;25;p5"/>
          <p:cNvPicPr preferRelativeResize="0"/>
          <p:nvPr/>
        </p:nvPicPr>
        <p:blipFill>
          <a:blip r:embed="rId2">
            <a:alphaModFix/>
          </a:blip>
          <a:stretch>
            <a:fillRect/>
          </a:stretch>
        </p:blipFill>
        <p:spPr>
          <a:xfrm>
            <a:off x="538867" y="437359"/>
            <a:ext cx="4035167" cy="330884"/>
          </a:xfrm>
          <a:prstGeom prst="rect">
            <a:avLst/>
          </a:prstGeom>
          <a:noFill/>
          <a:ln>
            <a:noFill/>
          </a:ln>
        </p:spPr>
      </p:pic>
    </p:spTree>
    <p:extLst>
      <p:ext uri="{BB962C8B-B14F-4D97-AF65-F5344CB8AC3E}">
        <p14:creationId xmlns:p14="http://schemas.microsoft.com/office/powerpoint/2010/main" val="3620924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9" name="Google Shape;29;p6"/>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0" name="Google Shape;3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4655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1972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6" name="Google Shape;36;p8"/>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7" name="Google Shape;37;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65857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9747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1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3" name="Google Shape;43;p10"/>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4" name="Google Shape;44;p10"/>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5" name="Google Shape;45;p10"/>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6" name="Google Shape;46;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8559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11"/>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9" name="Google Shape;49;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0451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p12"/>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2" name="Google Shape;52;p12"/>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3" name="Google Shape;5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5501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44546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o Logo Title and body: Blue BG ">
  <p:cSld name="No Logo Title and body: Blue BG ">
    <p:bg>
      <p:bgPr>
        <a:solidFill>
          <a:schemeClr val="dk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15600" y="8981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txBox="1">
            <a:spLocks noGrp="1"/>
          </p:cNvSpPr>
          <p:nvPr>
            <p:ph type="body" idx="1"/>
          </p:nvPr>
        </p:nvSpPr>
        <p:spPr>
          <a:xfrm>
            <a:off x="415600" y="18414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FFFFFF"/>
              </a:buClr>
              <a:buSzPts val="1800"/>
              <a:buChar char="●"/>
              <a:defRPr>
                <a:solidFill>
                  <a:srgbClr val="FFFFFF"/>
                </a:solidFill>
              </a:defRPr>
            </a:lvl1pPr>
            <a:lvl2pPr marL="1219170" lvl="1" indent="-423323" rtl="0">
              <a:spcBef>
                <a:spcPts val="0"/>
              </a:spcBef>
              <a:spcAft>
                <a:spcPts val="0"/>
              </a:spcAft>
              <a:buClr>
                <a:srgbClr val="FFFFFF"/>
              </a:buClr>
              <a:buSzPts val="1400"/>
              <a:buChar char="○"/>
              <a:defRPr>
                <a:solidFill>
                  <a:srgbClr val="FFFFFF"/>
                </a:solidFill>
              </a:defRPr>
            </a:lvl2pPr>
            <a:lvl3pPr marL="1828754" lvl="2" indent="-423323" rtl="0">
              <a:spcBef>
                <a:spcPts val="0"/>
              </a:spcBef>
              <a:spcAft>
                <a:spcPts val="0"/>
              </a:spcAft>
              <a:buClr>
                <a:srgbClr val="FFFFFF"/>
              </a:buClr>
              <a:buSzPts val="1400"/>
              <a:buChar char="■"/>
              <a:defRPr>
                <a:solidFill>
                  <a:srgbClr val="FFFFFF"/>
                </a:solidFill>
              </a:defRPr>
            </a:lvl3pPr>
            <a:lvl4pPr marL="2438339" lvl="3" indent="-423323" rtl="0">
              <a:spcBef>
                <a:spcPts val="0"/>
              </a:spcBef>
              <a:spcAft>
                <a:spcPts val="0"/>
              </a:spcAft>
              <a:buClr>
                <a:srgbClr val="FFFFFF"/>
              </a:buClr>
              <a:buSzPts val="1400"/>
              <a:buChar char="●"/>
              <a:defRPr>
                <a:solidFill>
                  <a:srgbClr val="FFFFFF"/>
                </a:solidFill>
              </a:defRPr>
            </a:lvl4pPr>
            <a:lvl5pPr marL="3047924" lvl="4" indent="-423323" rtl="0">
              <a:spcBef>
                <a:spcPts val="0"/>
              </a:spcBef>
              <a:spcAft>
                <a:spcPts val="0"/>
              </a:spcAft>
              <a:buClr>
                <a:srgbClr val="FFFFFF"/>
              </a:buClr>
              <a:buSzPts val="1400"/>
              <a:buChar char="○"/>
              <a:defRPr>
                <a:solidFill>
                  <a:srgbClr val="FFFFFF"/>
                </a:solidFill>
              </a:defRPr>
            </a:lvl5pPr>
            <a:lvl6pPr marL="3657509" lvl="5" indent="-423323" rtl="0">
              <a:spcBef>
                <a:spcPts val="0"/>
              </a:spcBef>
              <a:spcAft>
                <a:spcPts val="0"/>
              </a:spcAft>
              <a:buClr>
                <a:srgbClr val="FFFFFF"/>
              </a:buClr>
              <a:buSzPts val="1400"/>
              <a:buChar char="■"/>
              <a:defRPr>
                <a:solidFill>
                  <a:srgbClr val="FFFFFF"/>
                </a:solidFill>
              </a:defRPr>
            </a:lvl6pPr>
            <a:lvl7pPr marL="4267093" lvl="6" indent="-423323" rtl="0">
              <a:spcBef>
                <a:spcPts val="0"/>
              </a:spcBef>
              <a:spcAft>
                <a:spcPts val="0"/>
              </a:spcAft>
              <a:buClr>
                <a:srgbClr val="FFFFFF"/>
              </a:buClr>
              <a:buSzPts val="1400"/>
              <a:buChar char="●"/>
              <a:defRPr>
                <a:solidFill>
                  <a:srgbClr val="FFFFFF"/>
                </a:solidFill>
              </a:defRPr>
            </a:lvl7pPr>
            <a:lvl8pPr marL="4876678" lvl="7" indent="-423323" rtl="0">
              <a:spcBef>
                <a:spcPts val="0"/>
              </a:spcBef>
              <a:spcAft>
                <a:spcPts val="0"/>
              </a:spcAft>
              <a:buClr>
                <a:srgbClr val="FFFFFF"/>
              </a:buClr>
              <a:buSzPts val="1400"/>
              <a:buChar char="○"/>
              <a:defRPr>
                <a:solidFill>
                  <a:srgbClr val="FFFFFF"/>
                </a:solidFill>
              </a:defRPr>
            </a:lvl8pPr>
            <a:lvl9pPr marL="5486263" lvl="8" indent="-423323" rtl="0">
              <a:spcBef>
                <a:spcPts val="0"/>
              </a:spcBef>
              <a:spcAft>
                <a:spcPts val="0"/>
              </a:spcAft>
              <a:buClr>
                <a:srgbClr val="FFFFFF"/>
              </a:buClr>
              <a:buSzPts val="1400"/>
              <a:buChar char="■"/>
              <a:defRPr>
                <a:solidFill>
                  <a:srgbClr val="FFFFFF"/>
                </a:solidFill>
              </a:defRPr>
            </a:lvl9pPr>
          </a:lstStyle>
          <a:p>
            <a:endParaRPr/>
          </a:p>
        </p:txBody>
      </p:sp>
      <p:sp>
        <p:nvSpPr>
          <p:cNvPr id="59" name="Google Shape;59;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0698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025079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9"/>
          <p:cNvSpPr>
            <a:spLocks noGrp="1"/>
          </p:cNvSpPr>
          <p:nvPr>
            <p:ph type="pic" idx="2"/>
          </p:nvPr>
        </p:nvSpPr>
        <p:spPr>
          <a:xfrm>
            <a:off x="5183188" y="987425"/>
            <a:ext cx="6172200" cy="4873625"/>
          </a:xfrm>
          <a:prstGeom prst="rect">
            <a:avLst/>
          </a:prstGeom>
          <a:noFill/>
          <a:ln>
            <a:noFill/>
          </a:ln>
        </p:spPr>
      </p:sp>
      <p:sp>
        <p:nvSpPr>
          <p:cNvPr id="68" name="Google Shape;68;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84"/>
        <p:cNvGrpSpPr/>
        <p:nvPr/>
      </p:nvGrpSpPr>
      <p:grpSpPr>
        <a:xfrm>
          <a:off x="0" y="0"/>
          <a:ext cx="0" cy="0"/>
          <a:chOff x="0" y="0"/>
          <a:chExt cx="0" cy="0"/>
        </a:xfrm>
      </p:grpSpPr>
      <p:sp>
        <p:nvSpPr>
          <p:cNvPr id="85" name="Google Shape;85;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64"/>
          <p:cNvSpPr txBox="1">
            <a:spLocks noGrp="1"/>
          </p:cNvSpPr>
          <p:nvPr>
            <p:ph type="title"/>
          </p:nvPr>
        </p:nvSpPr>
        <p:spPr>
          <a:xfrm>
            <a:off x="415600" y="593367"/>
            <a:ext cx="11360800" cy="615523"/>
          </a:xfrm>
          <a:prstGeom prst="rect">
            <a:avLst/>
          </a:prstGeom>
          <a:noFill/>
          <a:ln>
            <a:noFill/>
          </a:ln>
        </p:spPr>
        <p:txBody>
          <a:bodyPr spcFirstLastPara="1" wrap="square" lIns="91425" tIns="91425" rIns="91425" bIns="91425" anchor="t" anchorCtr="0">
            <a:spAutoFit/>
          </a:bodyPr>
          <a:lstStyle>
            <a:lvl1pPr lvl="0" rt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56" name="Google Shape;256;p64"/>
          <p:cNvSpPr txBox="1">
            <a:spLocks noGrp="1"/>
          </p:cNvSpPr>
          <p:nvPr>
            <p:ph type="body" idx="1"/>
          </p:nvPr>
        </p:nvSpPr>
        <p:spPr>
          <a:xfrm>
            <a:off x="415600" y="1536633"/>
            <a:ext cx="11360800" cy="503184"/>
          </a:xfrm>
          <a:prstGeom prst="rect">
            <a:avLst/>
          </a:prstGeom>
          <a:noFill/>
          <a:ln>
            <a:noFill/>
          </a:ln>
        </p:spPr>
        <p:txBody>
          <a:bodyPr spcFirstLastPara="1" wrap="square" lIns="91425" tIns="91425" rIns="91425" bIns="91425" anchor="t" anchorCtr="0">
            <a:spAutoFit/>
          </a:bodyPr>
          <a:lstStyle>
            <a:lvl1pPr marL="457200" lvl="0" indent="-342900" rtl="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rtl="0">
              <a:lnSpc>
                <a:spcPct val="115000"/>
              </a:lnSpc>
              <a:spcBef>
                <a:spcPts val="0"/>
              </a:spcBef>
              <a:spcAft>
                <a:spcPts val="0"/>
              </a:spcAft>
              <a:buClr>
                <a:schemeClr val="dk2"/>
              </a:buClr>
              <a:buSzPts val="1400"/>
              <a:buFont typeface="Montserrat"/>
              <a:buChar char="○"/>
              <a:defRPr sz="1400">
                <a:solidFill>
                  <a:schemeClr val="dk2"/>
                </a:solidFill>
                <a:latin typeface="Montserrat"/>
                <a:ea typeface="Montserrat"/>
                <a:cs typeface="Montserrat"/>
                <a:sym typeface="Montserrat"/>
              </a:defRPr>
            </a:lvl2pPr>
            <a:lvl3pPr marL="1371600" lvl="2" indent="-317500" rtl="0">
              <a:lnSpc>
                <a:spcPct val="115000"/>
              </a:lnSpc>
              <a:spcBef>
                <a:spcPts val="0"/>
              </a:spcBef>
              <a:spcAft>
                <a:spcPts val="0"/>
              </a:spcAft>
              <a:buClr>
                <a:schemeClr val="dk2"/>
              </a:buClr>
              <a:buSzPts val="1400"/>
              <a:buFont typeface="Montserrat"/>
              <a:buChar char="■"/>
              <a:defRPr sz="1400">
                <a:solidFill>
                  <a:schemeClr val="dk2"/>
                </a:solidFill>
                <a:latin typeface="Montserrat"/>
                <a:ea typeface="Montserrat"/>
                <a:cs typeface="Montserrat"/>
                <a:sym typeface="Montserrat"/>
              </a:defRPr>
            </a:lvl3pPr>
            <a:lvl4pPr marL="1828800" lvl="3" indent="-317500" rtl="0">
              <a:lnSpc>
                <a:spcPct val="115000"/>
              </a:lnSpc>
              <a:spcBef>
                <a:spcPts val="0"/>
              </a:spcBef>
              <a:spcAft>
                <a:spcPts val="0"/>
              </a:spcAft>
              <a:buClr>
                <a:schemeClr val="dk2"/>
              </a:buClr>
              <a:buSzPts val="1400"/>
              <a:buFont typeface="Montserrat"/>
              <a:buChar char="●"/>
              <a:defRPr sz="1400">
                <a:solidFill>
                  <a:schemeClr val="dk2"/>
                </a:solidFill>
                <a:latin typeface="Montserrat"/>
                <a:ea typeface="Montserrat"/>
                <a:cs typeface="Montserrat"/>
                <a:sym typeface="Montserrat"/>
              </a:defRPr>
            </a:lvl4pPr>
            <a:lvl5pPr marL="2286000" lvl="4" indent="-317500" rtl="0">
              <a:lnSpc>
                <a:spcPct val="115000"/>
              </a:lnSpc>
              <a:spcBef>
                <a:spcPts val="0"/>
              </a:spcBef>
              <a:spcAft>
                <a:spcPts val="0"/>
              </a:spcAft>
              <a:buClr>
                <a:schemeClr val="dk2"/>
              </a:buClr>
              <a:buSzPts val="1400"/>
              <a:buFont typeface="Montserrat"/>
              <a:buChar char="○"/>
              <a:defRPr sz="1400">
                <a:solidFill>
                  <a:schemeClr val="dk2"/>
                </a:solidFill>
                <a:latin typeface="Montserrat"/>
                <a:ea typeface="Montserrat"/>
                <a:cs typeface="Montserrat"/>
                <a:sym typeface="Montserrat"/>
              </a:defRPr>
            </a:lvl5pPr>
            <a:lvl6pPr marL="2743200" lvl="5" indent="-317500" rtl="0">
              <a:lnSpc>
                <a:spcPct val="115000"/>
              </a:lnSpc>
              <a:spcBef>
                <a:spcPts val="0"/>
              </a:spcBef>
              <a:spcAft>
                <a:spcPts val="0"/>
              </a:spcAft>
              <a:buClr>
                <a:schemeClr val="dk2"/>
              </a:buClr>
              <a:buSzPts val="1400"/>
              <a:buFont typeface="Montserrat"/>
              <a:buChar char="■"/>
              <a:defRPr sz="1400">
                <a:solidFill>
                  <a:schemeClr val="dk2"/>
                </a:solidFill>
                <a:latin typeface="Montserrat"/>
                <a:ea typeface="Montserrat"/>
                <a:cs typeface="Montserrat"/>
                <a:sym typeface="Montserrat"/>
              </a:defRPr>
            </a:lvl6pPr>
            <a:lvl7pPr marL="3200400" lvl="6" indent="-317500" rtl="0">
              <a:lnSpc>
                <a:spcPct val="115000"/>
              </a:lnSpc>
              <a:spcBef>
                <a:spcPts val="0"/>
              </a:spcBef>
              <a:spcAft>
                <a:spcPts val="0"/>
              </a:spcAft>
              <a:buClr>
                <a:schemeClr val="dk2"/>
              </a:buClr>
              <a:buSzPts val="1400"/>
              <a:buFont typeface="Montserrat"/>
              <a:buChar char="●"/>
              <a:defRPr sz="1400">
                <a:solidFill>
                  <a:schemeClr val="dk2"/>
                </a:solidFill>
                <a:latin typeface="Montserrat"/>
                <a:ea typeface="Montserrat"/>
                <a:cs typeface="Montserrat"/>
                <a:sym typeface="Montserrat"/>
              </a:defRPr>
            </a:lvl7pPr>
            <a:lvl8pPr marL="3657600" lvl="7" indent="-317500" rtl="0">
              <a:lnSpc>
                <a:spcPct val="115000"/>
              </a:lnSpc>
              <a:spcBef>
                <a:spcPts val="0"/>
              </a:spcBef>
              <a:spcAft>
                <a:spcPts val="0"/>
              </a:spcAft>
              <a:buClr>
                <a:schemeClr val="dk2"/>
              </a:buClr>
              <a:buSzPts val="1400"/>
              <a:buFont typeface="Montserrat"/>
              <a:buChar char="○"/>
              <a:defRPr sz="1400">
                <a:solidFill>
                  <a:schemeClr val="dk2"/>
                </a:solidFill>
                <a:latin typeface="Montserrat"/>
                <a:ea typeface="Montserrat"/>
                <a:cs typeface="Montserrat"/>
                <a:sym typeface="Montserrat"/>
              </a:defRPr>
            </a:lvl8pPr>
            <a:lvl9pPr marL="4114800" lvl="8" indent="-317500" rtl="0">
              <a:lnSpc>
                <a:spcPct val="115000"/>
              </a:lnSpc>
              <a:spcBef>
                <a:spcPts val="0"/>
              </a:spcBef>
              <a:spcAft>
                <a:spcPts val="0"/>
              </a:spcAft>
              <a:buClr>
                <a:schemeClr val="dk2"/>
              </a:buClr>
              <a:buSzPts val="1400"/>
              <a:buFont typeface="Montserrat"/>
              <a:buChar char="■"/>
              <a:defRPr sz="1400">
                <a:solidFill>
                  <a:schemeClr val="dk2"/>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839779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371700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hyperlink" Target="https://www.wipo.int/patents/en/" TargetMode="External"/><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hyperlink" Target="https://www.wipo.int/trademarks/en/" TargetMode="External"/><Relationship Id="rId4" Type="http://schemas.openxmlformats.org/officeDocument/2006/relationships/hyperlink" Target="https://www.wipo.int/copyright/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7.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8.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17.xml.rels><?xml version="1.0" encoding="UTF-8" standalone="yes"?>
<Relationships xmlns="http://schemas.openxmlformats.org/package/2006/relationships"><Relationship Id="rId3" Type="http://schemas.openxmlformats.org/officeDocument/2006/relationships/hyperlink" Target="https://creativecommons.or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84.jp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spg.umich.edu/policy/303.04"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9.png"/><Relationship Id="rId5" Type="http://schemas.microsoft.com/office/2007/relationships/hdphoto" Target="../media/hdphoto1.wdp"/><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www.claytonshuman.com/" TargetMode="External"/><Relationship Id="rId5" Type="http://schemas.openxmlformats.org/officeDocument/2006/relationships/image" Target="../media/image90.jp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6.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98.pn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www.youtube.com/playlist?list=PL8dPuuaLjXtNamNKW5qlS-nKgA0on7Qze" TargetMode="External"/><Relationship Id="rId4" Type="http://schemas.openxmlformats.org/officeDocument/2006/relationships/image" Target="../media/image99.jpe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creativecommons.org/share-your-work/cclicense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spg.umich.edu/policy/303.04" TargetMode="External"/><Relationship Id="rId4" Type="http://schemas.openxmlformats.org/officeDocument/2006/relationships/hyperlink" Target="https://www.claytonshuman.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13" Type="http://schemas.openxmlformats.org/officeDocument/2006/relationships/image" Target="../media/image31.jpeg"/><Relationship Id="rId18" Type="http://schemas.openxmlformats.org/officeDocument/2006/relationships/image" Target="../media/image36.jpeg"/><Relationship Id="rId26" Type="http://schemas.openxmlformats.org/officeDocument/2006/relationships/image" Target="../media/image13.png"/><Relationship Id="rId39" Type="http://schemas.openxmlformats.org/officeDocument/2006/relationships/image" Target="../media/image51.jpeg"/><Relationship Id="rId21" Type="http://schemas.openxmlformats.org/officeDocument/2006/relationships/diagramData" Target="../diagrams/data2.xml"/><Relationship Id="rId34" Type="http://schemas.openxmlformats.org/officeDocument/2006/relationships/image" Target="../media/image46.jpeg"/><Relationship Id="rId42" Type="http://schemas.openxmlformats.org/officeDocument/2006/relationships/image" Target="../media/image54.jpeg"/><Relationship Id="rId47" Type="http://schemas.openxmlformats.org/officeDocument/2006/relationships/image" Target="../media/image59.jpg"/><Relationship Id="rId50" Type="http://schemas.openxmlformats.org/officeDocument/2006/relationships/image" Target="../media/image62.jpeg"/><Relationship Id="rId7" Type="http://schemas.openxmlformats.org/officeDocument/2006/relationships/image" Target="../media/image25.jpeg"/><Relationship Id="rId2" Type="http://schemas.openxmlformats.org/officeDocument/2006/relationships/notesSlide" Target="../notesSlides/notesSlide7.xml"/><Relationship Id="rId16" Type="http://schemas.openxmlformats.org/officeDocument/2006/relationships/image" Target="../media/image34.jpeg"/><Relationship Id="rId29" Type="http://schemas.openxmlformats.org/officeDocument/2006/relationships/image" Target="../media/image41.jpeg"/><Relationship Id="rId11" Type="http://schemas.openxmlformats.org/officeDocument/2006/relationships/image" Target="../media/image29.jpeg"/><Relationship Id="rId24" Type="http://schemas.openxmlformats.org/officeDocument/2006/relationships/diagramColors" Target="../diagrams/colors2.xml"/><Relationship Id="rId32" Type="http://schemas.openxmlformats.org/officeDocument/2006/relationships/image" Target="../media/image44.jpeg"/><Relationship Id="rId37" Type="http://schemas.openxmlformats.org/officeDocument/2006/relationships/image" Target="../media/image49.jpeg"/><Relationship Id="rId40" Type="http://schemas.openxmlformats.org/officeDocument/2006/relationships/image" Target="../media/image52.jpeg"/><Relationship Id="rId45" Type="http://schemas.openxmlformats.org/officeDocument/2006/relationships/image" Target="../media/image57.jpeg"/><Relationship Id="rId5" Type="http://schemas.openxmlformats.org/officeDocument/2006/relationships/image" Target="../media/image23.jpeg"/><Relationship Id="rId15" Type="http://schemas.openxmlformats.org/officeDocument/2006/relationships/image" Target="../media/image33.jpeg"/><Relationship Id="rId23" Type="http://schemas.openxmlformats.org/officeDocument/2006/relationships/diagramQuickStyle" Target="../diagrams/quickStyle2.xml"/><Relationship Id="rId28" Type="http://schemas.openxmlformats.org/officeDocument/2006/relationships/image" Target="../media/image40.jpeg"/><Relationship Id="rId36" Type="http://schemas.openxmlformats.org/officeDocument/2006/relationships/image" Target="../media/image48.jpeg"/><Relationship Id="rId49" Type="http://schemas.openxmlformats.org/officeDocument/2006/relationships/image" Target="../media/image61.jpg"/><Relationship Id="rId10" Type="http://schemas.openxmlformats.org/officeDocument/2006/relationships/image" Target="../media/image28.jpeg"/><Relationship Id="rId19" Type="http://schemas.openxmlformats.org/officeDocument/2006/relationships/image" Target="../media/image37.jpeg"/><Relationship Id="rId31" Type="http://schemas.openxmlformats.org/officeDocument/2006/relationships/image" Target="../media/image43.jpeg"/><Relationship Id="rId44" Type="http://schemas.openxmlformats.org/officeDocument/2006/relationships/image" Target="../media/image56.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 Id="rId22" Type="http://schemas.openxmlformats.org/officeDocument/2006/relationships/diagramLayout" Target="../diagrams/layout2.xml"/><Relationship Id="rId27" Type="http://schemas.openxmlformats.org/officeDocument/2006/relationships/image" Target="../media/image39.jpeg"/><Relationship Id="rId30" Type="http://schemas.openxmlformats.org/officeDocument/2006/relationships/image" Target="../media/image42.jpeg"/><Relationship Id="rId35" Type="http://schemas.openxmlformats.org/officeDocument/2006/relationships/image" Target="../media/image47.jpeg"/><Relationship Id="rId43" Type="http://schemas.openxmlformats.org/officeDocument/2006/relationships/image" Target="../media/image55.jpeg"/><Relationship Id="rId48" Type="http://schemas.openxmlformats.org/officeDocument/2006/relationships/image" Target="../media/image60.jpg"/><Relationship Id="rId8" Type="http://schemas.openxmlformats.org/officeDocument/2006/relationships/image" Target="../media/image26.jpeg"/><Relationship Id="rId51" Type="http://schemas.openxmlformats.org/officeDocument/2006/relationships/image" Target="../media/image63.jpeg"/><Relationship Id="rId3" Type="http://schemas.openxmlformats.org/officeDocument/2006/relationships/image" Target="../media/image21.jpeg"/><Relationship Id="rId12" Type="http://schemas.openxmlformats.org/officeDocument/2006/relationships/image" Target="../media/image30.jpeg"/><Relationship Id="rId17" Type="http://schemas.openxmlformats.org/officeDocument/2006/relationships/image" Target="../media/image35.jpeg"/><Relationship Id="rId25" Type="http://schemas.microsoft.com/office/2007/relationships/diagramDrawing" Target="../diagrams/drawing2.xml"/><Relationship Id="rId33" Type="http://schemas.openxmlformats.org/officeDocument/2006/relationships/image" Target="../media/image45.jpeg"/><Relationship Id="rId38" Type="http://schemas.openxmlformats.org/officeDocument/2006/relationships/image" Target="../media/image50.jpeg"/><Relationship Id="rId46" Type="http://schemas.openxmlformats.org/officeDocument/2006/relationships/image" Target="../media/image58.png"/><Relationship Id="rId20" Type="http://schemas.openxmlformats.org/officeDocument/2006/relationships/image" Target="../media/image38.jpeg"/><Relationship Id="rId41"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9333E53E-5077-D713-FC95-8921ACD8E4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
          <a:stretch/>
        </p:blipFill>
        <p:spPr bwMode="auto">
          <a:xfrm>
            <a:off x="0" y="0"/>
            <a:ext cx="12192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5BDC02-77C2-4114-D9CC-9DC60B7A50AD}"/>
              </a:ext>
            </a:extLst>
          </p:cNvPr>
          <p:cNvSpPr txBox="1"/>
          <p:nvPr/>
        </p:nvSpPr>
        <p:spPr>
          <a:xfrm>
            <a:off x="878305" y="830178"/>
            <a:ext cx="10924673" cy="5940088"/>
          </a:xfrm>
          <a:prstGeom prst="rect">
            <a:avLst/>
          </a:prstGeom>
          <a:noFill/>
          <a:ln cmpd="sng">
            <a:solidFill>
              <a:schemeClr val="accent1"/>
            </a:solidFill>
          </a:ln>
          <a:effectLst>
            <a:softEdge rad="482600"/>
          </a:effectLst>
        </p:spPr>
        <p:txBody>
          <a:bodyPr wrap="square" rtlCol="0">
            <a:spAutoFit/>
          </a:bodyPr>
          <a:lstStyle/>
          <a:p>
            <a:pPr algn="ctr"/>
            <a:r>
              <a:rPr lang="en-US" sz="4400" dirty="0">
                <a:solidFill>
                  <a:schemeClr val="bg1"/>
                </a:solidFill>
              </a:rPr>
              <a:t>Transforming Healthcare Through </a:t>
            </a:r>
          </a:p>
          <a:p>
            <a:pPr algn="ctr"/>
            <a:r>
              <a:rPr lang="en-US" sz="4400" dirty="0">
                <a:solidFill>
                  <a:schemeClr val="bg1"/>
                </a:solidFill>
              </a:rPr>
              <a:t>Nursing Innovation</a:t>
            </a:r>
          </a:p>
          <a:p>
            <a:pPr algn="ctr"/>
            <a:endParaRPr lang="en-US" sz="4000" dirty="0">
              <a:solidFill>
                <a:schemeClr val="bg1"/>
              </a:solidFill>
            </a:endParaRPr>
          </a:p>
          <a:p>
            <a:pPr algn="ctr"/>
            <a:r>
              <a:rPr lang="en-US" sz="4000" dirty="0">
                <a:solidFill>
                  <a:schemeClr val="bg1"/>
                </a:solidFill>
              </a:rPr>
              <a:t>Intellectual Property Protection Categories</a:t>
            </a:r>
          </a:p>
          <a:p>
            <a:pPr algn="ctr"/>
            <a:r>
              <a:rPr lang="en-US" sz="3200" i="1" dirty="0">
                <a:solidFill>
                  <a:schemeClr val="bg1"/>
                </a:solidFill>
              </a:rPr>
              <a:t>Dr. Rhonda Schoville, PhD, MSBA, RN</a:t>
            </a:r>
          </a:p>
          <a:p>
            <a:pPr algn="ctr"/>
            <a:r>
              <a:rPr lang="en-US" sz="3200" i="1" dirty="0">
                <a:solidFill>
                  <a:schemeClr val="bg1"/>
                </a:solidFill>
              </a:rPr>
              <a:t>April 8, 2024</a:t>
            </a:r>
          </a:p>
          <a:p>
            <a:pPr algn="ctr"/>
            <a:endParaRPr lang="en-US" sz="4000" dirty="0">
              <a:solidFill>
                <a:schemeClr val="bg1"/>
              </a:solidFill>
            </a:endParaRPr>
          </a:p>
          <a:p>
            <a:pPr algn="ctr"/>
            <a:endParaRPr lang="en-US" sz="4000" dirty="0">
              <a:solidFill>
                <a:schemeClr val="bg1"/>
              </a:solidFill>
            </a:endParaRPr>
          </a:p>
          <a:p>
            <a:pPr algn="ctr"/>
            <a:endParaRPr lang="en-US" sz="4000" dirty="0">
              <a:solidFill>
                <a:schemeClr val="bg1"/>
              </a:solidFill>
            </a:endParaRPr>
          </a:p>
          <a:p>
            <a:endParaRPr lang="en-US" dirty="0">
              <a:solidFill>
                <a:schemeClr val="bg1"/>
              </a:solidFill>
            </a:endParaRPr>
          </a:p>
          <a:p>
            <a:endParaRPr lang="en-US" dirty="0">
              <a:solidFill>
                <a:schemeClr val="bg1"/>
              </a:solidFill>
            </a:endParaRPr>
          </a:p>
        </p:txBody>
      </p:sp>
      <p:pic>
        <p:nvPicPr>
          <p:cNvPr id="7" name="Picture 6">
            <a:extLst>
              <a:ext uri="{FF2B5EF4-FFF2-40B4-BE49-F238E27FC236}">
                <a16:creationId xmlns:a16="http://schemas.microsoft.com/office/drawing/2014/main" id="{91A47CCF-B26F-9488-C0E6-5FE431C21D9D}"/>
              </a:ext>
            </a:extLst>
          </p:cNvPr>
          <p:cNvPicPr>
            <a:picLocks noChangeAspect="1"/>
          </p:cNvPicPr>
          <p:nvPr/>
        </p:nvPicPr>
        <p:blipFill>
          <a:blip r:embed="rId4"/>
          <a:stretch>
            <a:fillRect/>
          </a:stretch>
        </p:blipFill>
        <p:spPr>
          <a:xfrm>
            <a:off x="7106000" y="6108291"/>
            <a:ext cx="4696978" cy="490729"/>
          </a:xfrm>
          <a:prstGeom prst="rect">
            <a:avLst/>
          </a:prstGeom>
        </p:spPr>
      </p:pic>
      <p:pic>
        <p:nvPicPr>
          <p:cNvPr id="2" name="Picture 1">
            <a:extLst>
              <a:ext uri="{FF2B5EF4-FFF2-40B4-BE49-F238E27FC236}">
                <a16:creationId xmlns:a16="http://schemas.microsoft.com/office/drawing/2014/main" id="{39042B95-4E99-B408-2232-F9D8FA9ABA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0753" y="5430510"/>
            <a:ext cx="1756367" cy="1196160"/>
          </a:xfrm>
          <a:prstGeom prst="rect">
            <a:avLst/>
          </a:prstGeom>
          <a:noFill/>
          <a:ln>
            <a:noFill/>
          </a:ln>
        </p:spPr>
      </p:pic>
    </p:spTree>
    <p:extLst>
      <p:ext uri="{BB962C8B-B14F-4D97-AF65-F5344CB8AC3E}">
        <p14:creationId xmlns:p14="http://schemas.microsoft.com/office/powerpoint/2010/main" val="2308817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7210D-60F9-2786-C988-27FD5F7E9A52}"/>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spcBef>
                <a:spcPct val="0"/>
              </a:spcBef>
            </a:pPr>
            <a:r>
              <a:rPr lang="en-US" sz="4000" kern="1200">
                <a:solidFill>
                  <a:srgbClr val="FFFFFF"/>
                </a:solidFill>
                <a:latin typeface="+mj-lt"/>
                <a:ea typeface="+mj-ea"/>
                <a:cs typeface="+mj-cs"/>
              </a:rPr>
              <a:t>Innovator Pathway</a:t>
            </a:r>
          </a:p>
        </p:txBody>
      </p:sp>
      <p:graphicFrame>
        <p:nvGraphicFramePr>
          <p:cNvPr id="4" name="Table 3">
            <a:extLst>
              <a:ext uri="{FF2B5EF4-FFF2-40B4-BE49-F238E27FC236}">
                <a16:creationId xmlns:a16="http://schemas.microsoft.com/office/drawing/2014/main" id="{1F80B70F-2331-81EC-2098-FA4BBDDA3E67}"/>
              </a:ext>
            </a:extLst>
          </p:cNvPr>
          <p:cNvGraphicFramePr>
            <a:graphicFrameLocks noGrp="1"/>
          </p:cNvGraphicFramePr>
          <p:nvPr>
            <p:extLst>
              <p:ext uri="{D42A27DB-BD31-4B8C-83A1-F6EECF244321}">
                <p14:modId xmlns:p14="http://schemas.microsoft.com/office/powerpoint/2010/main" val="1795261651"/>
              </p:ext>
            </p:extLst>
          </p:nvPr>
        </p:nvGraphicFramePr>
        <p:xfrm>
          <a:off x="835618" y="1966293"/>
          <a:ext cx="10520765" cy="4452161"/>
        </p:xfrm>
        <a:graphic>
          <a:graphicData uri="http://schemas.openxmlformats.org/drawingml/2006/table">
            <a:tbl>
              <a:tblPr firstRow="1" bandRow="1">
                <a:tableStyleId>{5C22544A-7EE6-4342-B048-85BDC9FD1C3A}</a:tableStyleId>
              </a:tblPr>
              <a:tblGrid>
                <a:gridCol w="2618719">
                  <a:extLst>
                    <a:ext uri="{9D8B030D-6E8A-4147-A177-3AD203B41FA5}">
                      <a16:colId xmlns:a16="http://schemas.microsoft.com/office/drawing/2014/main" val="990750777"/>
                    </a:ext>
                  </a:extLst>
                </a:gridCol>
                <a:gridCol w="2580743">
                  <a:extLst>
                    <a:ext uri="{9D8B030D-6E8A-4147-A177-3AD203B41FA5}">
                      <a16:colId xmlns:a16="http://schemas.microsoft.com/office/drawing/2014/main" val="2172427601"/>
                    </a:ext>
                  </a:extLst>
                </a:gridCol>
                <a:gridCol w="2620301">
                  <a:extLst>
                    <a:ext uri="{9D8B030D-6E8A-4147-A177-3AD203B41FA5}">
                      <a16:colId xmlns:a16="http://schemas.microsoft.com/office/drawing/2014/main" val="3706845011"/>
                    </a:ext>
                  </a:extLst>
                </a:gridCol>
                <a:gridCol w="2701002">
                  <a:extLst>
                    <a:ext uri="{9D8B030D-6E8A-4147-A177-3AD203B41FA5}">
                      <a16:colId xmlns:a16="http://schemas.microsoft.com/office/drawing/2014/main" val="1915273366"/>
                    </a:ext>
                  </a:extLst>
                </a:gridCol>
              </a:tblGrid>
              <a:tr h="722212">
                <a:tc>
                  <a:txBody>
                    <a:bodyPr/>
                    <a:lstStyle/>
                    <a:p>
                      <a:pPr algn="ctr"/>
                      <a:r>
                        <a:rPr lang="en-US" sz="2000"/>
                        <a:t>Idea Generation</a:t>
                      </a:r>
                    </a:p>
                  </a:txBody>
                  <a:tcPr marL="78130" marR="78130" marT="39065" marB="39065"/>
                </a:tc>
                <a:tc>
                  <a:txBody>
                    <a:bodyPr/>
                    <a:lstStyle/>
                    <a:p>
                      <a:pPr algn="ctr"/>
                      <a:r>
                        <a:rPr lang="en-US" sz="2000"/>
                        <a:t>Idea Development &amp; Refinement</a:t>
                      </a:r>
                    </a:p>
                  </a:txBody>
                  <a:tcPr marL="78130" marR="78130" marT="39065" marB="39065"/>
                </a:tc>
                <a:tc>
                  <a:txBody>
                    <a:bodyPr/>
                    <a:lstStyle/>
                    <a:p>
                      <a:pPr algn="ctr"/>
                      <a:r>
                        <a:rPr lang="en-US" sz="2000"/>
                        <a:t>Business Planning &amp; Execution </a:t>
                      </a:r>
                    </a:p>
                  </a:txBody>
                  <a:tcPr marL="78130" marR="78130" marT="39065" marB="39065"/>
                </a:tc>
                <a:tc>
                  <a:txBody>
                    <a:bodyPr/>
                    <a:lstStyle/>
                    <a:p>
                      <a:pPr algn="ctr"/>
                      <a:r>
                        <a:rPr lang="en-US" sz="2000"/>
                        <a:t>Launch/Promote&amp;</a:t>
                      </a:r>
                    </a:p>
                    <a:p>
                      <a:pPr algn="ctr"/>
                      <a:r>
                        <a:rPr lang="en-US" sz="2000"/>
                        <a:t>Monitor</a:t>
                      </a:r>
                    </a:p>
                  </a:txBody>
                  <a:tcPr marL="78130" marR="78130" marT="39065" marB="39065"/>
                </a:tc>
                <a:extLst>
                  <a:ext uri="{0D108BD9-81ED-4DB2-BD59-A6C34878D82A}">
                    <a16:rowId xmlns:a16="http://schemas.microsoft.com/office/drawing/2014/main" val="3295171927"/>
                  </a:ext>
                </a:extLst>
              </a:tr>
              <a:tr h="3729949">
                <a:tc>
                  <a:txBody>
                    <a:bodyPr/>
                    <a:lstStyle/>
                    <a:p>
                      <a:pPr marL="342900" indent="-342900" algn="l" fontAlgn="base">
                        <a:buFont typeface="Arial" panose="020B0604020202020204" pitchFamily="34" charset="0"/>
                        <a:buChar char="•"/>
                      </a:pPr>
                      <a:r>
                        <a:rPr lang="en-US" sz="1700" b="0" i="0" u="none" strike="noStrike" cap="none" dirty="0">
                          <a:solidFill>
                            <a:schemeClr val="dk1"/>
                          </a:solidFill>
                          <a:effectLst/>
                          <a:latin typeface="+mn-lt"/>
                          <a:ea typeface="+mn-ea"/>
                          <a:cs typeface="+mn-cs"/>
                          <a:sym typeface="Arial"/>
                        </a:rPr>
                        <a:t>Identify a problem / need / opportunity.</a:t>
                      </a:r>
                    </a:p>
                    <a:p>
                      <a:pPr marL="342900" indent="-342900" algn="l" fontAlgn="base">
                        <a:buFont typeface="Arial" panose="020B0604020202020204" pitchFamily="34" charset="0"/>
                        <a:buChar char="•"/>
                      </a:pPr>
                      <a:r>
                        <a:rPr lang="en-US" sz="1700" b="0" i="0" u="none" strike="noStrike" cap="none" dirty="0">
                          <a:solidFill>
                            <a:schemeClr val="dk1"/>
                          </a:solidFill>
                          <a:effectLst/>
                          <a:latin typeface="+mn-lt"/>
                          <a:ea typeface="+mn-ea"/>
                          <a:cs typeface="+mn-cs"/>
                          <a:sym typeface="Arial"/>
                        </a:rPr>
                        <a:t>Brainstorm creative solutions.</a:t>
                      </a:r>
                    </a:p>
                    <a:p>
                      <a:pPr marL="342900" indent="-342900" algn="l" fontAlgn="base">
                        <a:buFont typeface="Arial" panose="020B0604020202020204" pitchFamily="34" charset="0"/>
                        <a:buChar char="•"/>
                      </a:pPr>
                      <a:r>
                        <a:rPr lang="en-US" sz="1700" b="0" i="0" u="none" strike="noStrike" cap="none" dirty="0">
                          <a:solidFill>
                            <a:schemeClr val="dk1"/>
                          </a:solidFill>
                          <a:effectLst/>
                          <a:latin typeface="+mn-lt"/>
                          <a:ea typeface="+mn-ea"/>
                          <a:cs typeface="+mn-cs"/>
                          <a:sym typeface="Arial"/>
                        </a:rPr>
                        <a:t>Outline the core idea and its key basic elements.</a:t>
                      </a:r>
                    </a:p>
                    <a:p>
                      <a:pPr algn="ctr"/>
                      <a:endParaRPr lang="en-US" sz="1700" dirty="0"/>
                    </a:p>
                  </a:txBody>
                  <a:tcPr marL="78130" marR="78130" marT="39065" marB="39065"/>
                </a:tc>
                <a:tc>
                  <a:txBody>
                    <a:bodyPr/>
                    <a:lstStyle/>
                    <a:p>
                      <a:pPr marL="342900" indent="-342900" algn="l" fontAlgn="base">
                        <a:buFont typeface="Arial" panose="020B0604020202020204" pitchFamily="34" charset="0"/>
                        <a:buChar char="•"/>
                      </a:pPr>
                      <a:r>
                        <a:rPr lang="en-US" sz="1700" b="0" i="0" u="none" strike="noStrike" cap="none">
                          <a:solidFill>
                            <a:schemeClr val="dk1"/>
                          </a:solidFill>
                          <a:effectLst/>
                          <a:latin typeface="+mn-lt"/>
                          <a:ea typeface="+mn-ea"/>
                          <a:cs typeface="+mn-cs"/>
                          <a:sym typeface="Arial"/>
                        </a:rPr>
                        <a:t>Conduct customer discovery.</a:t>
                      </a:r>
                    </a:p>
                    <a:p>
                      <a:pPr marL="342900" indent="-342900" algn="l" fontAlgn="base">
                        <a:buFont typeface="Arial" panose="020B0604020202020204" pitchFamily="34" charset="0"/>
                        <a:buChar char="•"/>
                      </a:pPr>
                      <a:r>
                        <a:rPr lang="en-US" sz="1700" b="0" i="0" u="none" strike="noStrike" cap="none">
                          <a:solidFill>
                            <a:schemeClr val="dk1"/>
                          </a:solidFill>
                          <a:effectLst/>
                          <a:latin typeface="+mn-lt"/>
                          <a:ea typeface="+mn-ea"/>
                          <a:cs typeface="+mn-cs"/>
                          <a:sym typeface="Arial"/>
                        </a:rPr>
                        <a:t>Conduct competitive benchmarking (if applicable).</a:t>
                      </a:r>
                    </a:p>
                    <a:p>
                      <a:pPr marL="342900" indent="-342900" algn="l" fontAlgn="base">
                        <a:buFont typeface="Arial" panose="020B0604020202020204" pitchFamily="34" charset="0"/>
                        <a:buChar char="•"/>
                      </a:pPr>
                      <a:r>
                        <a:rPr lang="en-US" sz="1700" b="0" i="0" u="none" strike="noStrike" cap="none">
                          <a:solidFill>
                            <a:schemeClr val="dk1"/>
                          </a:solidFill>
                          <a:effectLst/>
                          <a:latin typeface="+mn-lt"/>
                          <a:ea typeface="+mn-ea"/>
                          <a:cs typeface="+mn-cs"/>
                          <a:sym typeface="Arial"/>
                        </a:rPr>
                        <a:t>Develop detailed concept(s) for idea.</a:t>
                      </a:r>
                    </a:p>
                    <a:p>
                      <a:pPr marL="342900" indent="-342900" algn="l" fontAlgn="base">
                        <a:buFont typeface="Arial" panose="020B0604020202020204" pitchFamily="34" charset="0"/>
                        <a:buChar char="•"/>
                      </a:pPr>
                      <a:r>
                        <a:rPr lang="en-US" sz="1700" b="0" i="0" u="none" strike="noStrike" cap="none">
                          <a:solidFill>
                            <a:schemeClr val="dk1"/>
                          </a:solidFill>
                          <a:effectLst/>
                          <a:latin typeface="+mn-lt"/>
                          <a:ea typeface="+mn-ea"/>
                          <a:cs typeface="+mn-cs"/>
                          <a:sym typeface="Arial"/>
                        </a:rPr>
                        <a:t>Test feasibility.</a:t>
                      </a:r>
                    </a:p>
                    <a:p>
                      <a:pPr marL="342900" indent="-342900" algn="l" fontAlgn="base">
                        <a:buFont typeface="Arial" panose="020B0604020202020204" pitchFamily="34" charset="0"/>
                        <a:buChar char="•"/>
                      </a:pPr>
                      <a:r>
                        <a:rPr lang="en-US" sz="1700" b="0" i="0" u="none" strike="noStrike" cap="none">
                          <a:solidFill>
                            <a:schemeClr val="dk1"/>
                          </a:solidFill>
                          <a:effectLst/>
                          <a:latin typeface="+mn-lt"/>
                          <a:ea typeface="+mn-ea"/>
                          <a:cs typeface="+mn-cs"/>
                          <a:sym typeface="Arial"/>
                        </a:rPr>
                        <a:t>Review and refine concept(s).</a:t>
                      </a:r>
                    </a:p>
                    <a:p>
                      <a:pPr marL="342900" indent="-342900" algn="l" fontAlgn="base">
                        <a:buFont typeface="Arial" panose="020B0604020202020204" pitchFamily="34" charset="0"/>
                        <a:buChar char="•"/>
                      </a:pPr>
                      <a:r>
                        <a:rPr lang="en-US" sz="1700" b="0" i="0" u="none" strike="noStrike" cap="none">
                          <a:solidFill>
                            <a:schemeClr val="dk1"/>
                          </a:solidFill>
                          <a:effectLst/>
                          <a:latin typeface="+mn-lt"/>
                          <a:ea typeface="+mn-ea"/>
                          <a:cs typeface="+mn-cs"/>
                          <a:sym typeface="Arial"/>
                        </a:rPr>
                        <a:t>Develop prototype of  how idea will be represented to the target. </a:t>
                      </a:r>
                      <a:endParaRPr lang="en-US" sz="1700"/>
                    </a:p>
                  </a:txBody>
                  <a:tcPr marL="78130" marR="78130" marT="39065" marB="39065"/>
                </a:tc>
                <a:tc>
                  <a:txBody>
                    <a:bodyPr/>
                    <a:lstStyle/>
                    <a:p>
                      <a:pPr marL="342900" indent="-342900" algn="l" fontAlgn="base">
                        <a:buFont typeface="Arial" panose="020B0604020202020204" pitchFamily="34" charset="0"/>
                        <a:buChar char="•"/>
                      </a:pPr>
                      <a:r>
                        <a:rPr lang="en-US" sz="1700" b="0" i="0" u="none" strike="noStrike" cap="none">
                          <a:solidFill>
                            <a:schemeClr val="dk1"/>
                          </a:solidFill>
                          <a:effectLst/>
                          <a:latin typeface="+mn-lt"/>
                          <a:ea typeface="+mn-ea"/>
                          <a:cs typeface="+mn-cs"/>
                          <a:sym typeface="Arial"/>
                        </a:rPr>
                        <a:t>Develop business case.</a:t>
                      </a:r>
                    </a:p>
                    <a:p>
                      <a:pPr marL="342900" indent="-342900" algn="l" fontAlgn="base">
                        <a:buFont typeface="Arial" panose="020B0604020202020204" pitchFamily="34" charset="0"/>
                        <a:buChar char="•"/>
                      </a:pPr>
                      <a:r>
                        <a:rPr lang="en-US" sz="1700" b="0" i="0" u="none" strike="noStrike" cap="none">
                          <a:solidFill>
                            <a:schemeClr val="dk1"/>
                          </a:solidFill>
                          <a:effectLst/>
                          <a:latin typeface="+mn-lt"/>
                          <a:ea typeface="+mn-ea"/>
                          <a:cs typeface="+mn-cs"/>
                          <a:sym typeface="Arial"/>
                        </a:rPr>
                        <a:t>Identify investment funds, if needed, to underwrite development / launch.</a:t>
                      </a:r>
                    </a:p>
                    <a:p>
                      <a:pPr marL="342900" indent="-342900" algn="l" fontAlgn="base">
                        <a:buFont typeface="Arial" panose="020B0604020202020204" pitchFamily="34" charset="0"/>
                        <a:buChar char="•"/>
                      </a:pPr>
                      <a:r>
                        <a:rPr lang="en-US" sz="1700" b="0" i="0" u="none" strike="noStrike" cap="none">
                          <a:solidFill>
                            <a:schemeClr val="dk1"/>
                          </a:solidFill>
                          <a:effectLst/>
                          <a:latin typeface="+mn-lt"/>
                          <a:ea typeface="+mn-ea"/>
                          <a:cs typeface="+mn-cs"/>
                          <a:sym typeface="Arial"/>
                        </a:rPr>
                        <a:t>Produce program / process / product.</a:t>
                      </a:r>
                    </a:p>
                    <a:p>
                      <a:pPr marL="342900" indent="-342900" algn="l" fontAlgn="base">
                        <a:buFont typeface="Arial" panose="020B0604020202020204" pitchFamily="34" charset="0"/>
                        <a:buChar char="•"/>
                      </a:pPr>
                      <a:r>
                        <a:rPr lang="en-US" sz="1700" b="0" i="0" u="none" strike="noStrike" cap="none">
                          <a:solidFill>
                            <a:schemeClr val="dk1"/>
                          </a:solidFill>
                          <a:effectLst/>
                          <a:latin typeface="+mn-lt"/>
                          <a:ea typeface="+mn-ea"/>
                          <a:cs typeface="+mn-cs"/>
                          <a:sym typeface="Arial"/>
                        </a:rPr>
                        <a:t>Produce any needed marketing materials.</a:t>
                      </a:r>
                    </a:p>
                    <a:p>
                      <a:pPr algn="ctr"/>
                      <a:endParaRPr lang="en-US" sz="1700"/>
                    </a:p>
                  </a:txBody>
                  <a:tcPr marL="78130" marR="78130" marT="39065" marB="39065"/>
                </a:tc>
                <a:tc>
                  <a:txBody>
                    <a:bodyPr/>
                    <a:lstStyle/>
                    <a:p>
                      <a:pPr marL="342900" indent="-342900" algn="l" fontAlgn="base">
                        <a:buFont typeface="Arial" panose="020B0604020202020204" pitchFamily="34" charset="0"/>
                        <a:buChar char="•"/>
                      </a:pPr>
                      <a:r>
                        <a:rPr lang="en-US" sz="1700" b="0" i="0" u="none" strike="noStrike" cap="none" dirty="0">
                          <a:solidFill>
                            <a:schemeClr val="dk1"/>
                          </a:solidFill>
                          <a:effectLst/>
                          <a:latin typeface="+mn-lt"/>
                          <a:ea typeface="+mn-ea"/>
                          <a:cs typeface="+mn-cs"/>
                          <a:sym typeface="Arial"/>
                        </a:rPr>
                        <a:t>Launch the innovation to intended target.</a:t>
                      </a:r>
                    </a:p>
                    <a:p>
                      <a:pPr marL="342900" indent="-342900" algn="l" fontAlgn="base">
                        <a:buFont typeface="Arial" panose="020B0604020202020204" pitchFamily="34" charset="0"/>
                        <a:buChar char="•"/>
                      </a:pPr>
                      <a:r>
                        <a:rPr lang="en-US" sz="1700" b="0" i="0" u="none" strike="noStrike" cap="none" dirty="0">
                          <a:solidFill>
                            <a:schemeClr val="dk1"/>
                          </a:solidFill>
                          <a:effectLst/>
                          <a:latin typeface="+mn-lt"/>
                          <a:ea typeface="+mn-ea"/>
                          <a:cs typeface="+mn-cs"/>
                          <a:sym typeface="Arial"/>
                        </a:rPr>
                        <a:t>Generate awareness of and create interest in the innovation.</a:t>
                      </a:r>
                    </a:p>
                    <a:p>
                      <a:pPr marL="342900" indent="-342900" algn="l" fontAlgn="base">
                        <a:buFont typeface="Arial" panose="020B0604020202020204" pitchFamily="34" charset="0"/>
                        <a:buChar char="•"/>
                      </a:pPr>
                      <a:r>
                        <a:rPr lang="en-US" sz="1700" b="0" i="0" u="none" strike="noStrike" cap="none" dirty="0">
                          <a:solidFill>
                            <a:schemeClr val="dk1"/>
                          </a:solidFill>
                          <a:effectLst/>
                          <a:latin typeface="+mn-lt"/>
                          <a:ea typeface="+mn-ea"/>
                          <a:cs typeface="+mn-cs"/>
                          <a:sym typeface="Arial"/>
                        </a:rPr>
                        <a:t>Monitor launch efforts and adjust as needed.</a:t>
                      </a:r>
                    </a:p>
                    <a:p>
                      <a:pPr algn="ctr"/>
                      <a:endParaRPr lang="en-US" sz="1700" dirty="0"/>
                    </a:p>
                  </a:txBody>
                  <a:tcPr marL="78130" marR="78130" marT="39065" marB="39065"/>
                </a:tc>
                <a:extLst>
                  <a:ext uri="{0D108BD9-81ED-4DB2-BD59-A6C34878D82A}">
                    <a16:rowId xmlns:a16="http://schemas.microsoft.com/office/drawing/2014/main" val="2094631719"/>
                  </a:ext>
                </a:extLst>
              </a:tr>
            </a:tbl>
          </a:graphicData>
        </a:graphic>
      </p:graphicFrame>
      <p:sp>
        <p:nvSpPr>
          <p:cNvPr id="3" name="Google Shape;630;p25">
            <a:extLst>
              <a:ext uri="{FF2B5EF4-FFF2-40B4-BE49-F238E27FC236}">
                <a16:creationId xmlns:a16="http://schemas.microsoft.com/office/drawing/2014/main" id="{9C41C713-1798-F053-5842-F690077E94AE}"/>
              </a:ext>
            </a:extLst>
          </p:cNvPr>
          <p:cNvSpPr txBox="1"/>
          <p:nvPr/>
        </p:nvSpPr>
        <p:spPr>
          <a:xfrm>
            <a:off x="256790" y="6466647"/>
            <a:ext cx="6100174"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dirty="0">
                <a:solidFill>
                  <a:srgbClr val="FFFFFF"/>
                </a:solidFill>
                <a:latin typeface="Calibri"/>
                <a:ea typeface="Calibri"/>
                <a:cs typeface="Calibri"/>
                <a:sym typeface="Calibri"/>
              </a:rPr>
              <a:t>(((</a:t>
            </a:r>
            <a:r>
              <a:rPr lang="en-US" sz="1100" b="1" i="0" u="none" strike="noStrike" cap="none" dirty="0">
                <a:solidFill>
                  <a:srgbClr val="002060"/>
                </a:solidFill>
                <a:latin typeface="Calibri"/>
                <a:ea typeface="Calibri"/>
                <a:cs typeface="Calibri"/>
                <a:sym typeface="Calibri"/>
              </a:rPr>
              <a:t>© University of Michigan School of Nursing, 2024</a:t>
            </a:r>
            <a:endParaRPr dirty="0"/>
          </a:p>
        </p:txBody>
      </p:sp>
    </p:spTree>
    <p:extLst>
      <p:ext uri="{BB962C8B-B14F-4D97-AF65-F5344CB8AC3E}">
        <p14:creationId xmlns:p14="http://schemas.microsoft.com/office/powerpoint/2010/main" val="2589319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9"/>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2" name="Rectangle 1041">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6" name="Rectangle 1045">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48" name="Picture 1047">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1026" name="Picture 2">
            <a:extLst>
              <a:ext uri="{FF2B5EF4-FFF2-40B4-BE49-F238E27FC236}">
                <a16:creationId xmlns:a16="http://schemas.microsoft.com/office/drawing/2014/main" id="{D3EFF55F-4B58-75FC-5902-E5E422D4CF0B}"/>
              </a:ext>
            </a:extLst>
          </p:cNvPr>
          <p:cNvPicPr>
            <a:picLocks noChangeAspect="1" noChangeArrowheads="1"/>
          </p:cNvPicPr>
          <p:nvPr/>
        </p:nvPicPr>
        <p:blipFill rotWithShape="1">
          <a:blip r:embed="rId4">
            <a:alphaModFix amt="60000"/>
            <a:extLst>
              <a:ext uri="{28A0092B-C50C-407E-A947-70E740481C1C}">
                <a14:useLocalDpi xmlns:a14="http://schemas.microsoft.com/office/drawing/2010/main" val="0"/>
              </a:ext>
            </a:extLst>
          </a:blip>
          <a:srcRect l="866" r="7156" b="-1"/>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270" name="Google Shape;270;p7"/>
          <p:cNvSpPr txBox="1">
            <a:spLocks noGrp="1"/>
          </p:cNvSpPr>
          <p:nvPr>
            <p:ph type="title"/>
          </p:nvPr>
        </p:nvSpPr>
        <p:spPr>
          <a:xfrm>
            <a:off x="1191965" y="552807"/>
            <a:ext cx="9801854" cy="2790331"/>
          </a:xfrm>
          <a:prstGeom prst="rect">
            <a:avLst/>
          </a:prstGeom>
        </p:spPr>
        <p:txBody>
          <a:bodyPr spcFirstLastPara="1" vert="horz" lIns="91440" tIns="45720" rIns="91440" bIns="45720" rtlCol="0" anchor="b" anchorCtr="0">
            <a:normAutofit/>
          </a:bodyPr>
          <a:lstStyle/>
          <a:p>
            <a:pPr marL="0" lvl="0" indent="0" algn="ctr">
              <a:spcBef>
                <a:spcPct val="0"/>
              </a:spcBef>
              <a:spcAft>
                <a:spcPts val="0"/>
              </a:spcAft>
              <a:buClr>
                <a:schemeClr val="dk1"/>
              </a:buClr>
              <a:buSzPts val="4000"/>
            </a:pPr>
            <a:r>
              <a:rPr lang="en-US" sz="4800" b="1" kern="1200" dirty="0">
                <a:solidFill>
                  <a:srgbClr val="FFFFFF"/>
                </a:solidFill>
                <a:latin typeface="+mj-lt"/>
                <a:ea typeface="+mj-ea"/>
                <a:cs typeface="+mj-cs"/>
              </a:rPr>
              <a:t>What &amp; Why is Intellectual Property Protection Important</a:t>
            </a:r>
          </a:p>
        </p:txBody>
      </p:sp>
      <p:sp>
        <p:nvSpPr>
          <p:cNvPr id="271" name="Google Shape;271;p7"/>
          <p:cNvSpPr txBox="1">
            <a:spLocks noGrp="1"/>
          </p:cNvSpPr>
          <p:nvPr>
            <p:ph type="body" idx="1"/>
          </p:nvPr>
        </p:nvSpPr>
        <p:spPr>
          <a:xfrm>
            <a:off x="1191966" y="3510476"/>
            <a:ext cx="9801854" cy="2614231"/>
          </a:xfrm>
          <a:prstGeom prst="rect">
            <a:avLst/>
          </a:prstGeom>
        </p:spPr>
        <p:txBody>
          <a:bodyPr spcFirstLastPara="1" vert="horz" lIns="91440" tIns="45720" rIns="91440" bIns="45720" rtlCol="0" anchor="t" anchorCtr="0">
            <a:normAutofit/>
          </a:bodyPr>
          <a:lstStyle/>
          <a:p>
            <a:pPr marL="0" lvl="0" indent="-228600" algn="ctr">
              <a:spcBef>
                <a:spcPts val="0"/>
              </a:spcBef>
              <a:spcAft>
                <a:spcPts val="0"/>
              </a:spcAft>
              <a:buClr>
                <a:schemeClr val="dk1"/>
              </a:buClr>
              <a:buSzPts val="2800"/>
              <a:buFont typeface="Arial" panose="020B0604020202020204" pitchFamily="34" charset="0"/>
              <a:buChar char="•"/>
            </a:pPr>
            <a:endParaRPr lang="en-US" sz="1800" kern="1200">
              <a:solidFill>
                <a:srgbClr val="FFFFFF"/>
              </a:solidFill>
              <a:latin typeface="+mn-lt"/>
              <a:ea typeface="+mn-ea"/>
              <a:cs typeface="+mn-cs"/>
            </a:endParaRPr>
          </a:p>
          <a:p>
            <a:pPr marL="228600" lvl="0" indent="-228600" algn="ctr">
              <a:spcBef>
                <a:spcPts val="1000"/>
              </a:spcBef>
              <a:spcAft>
                <a:spcPts val="0"/>
              </a:spcAft>
              <a:buClr>
                <a:schemeClr val="dk1"/>
              </a:buClr>
              <a:buSzPts val="2800"/>
              <a:buFont typeface="Arial" panose="020B0604020202020204" pitchFamily="34" charset="0"/>
              <a:buChar char="•"/>
            </a:pPr>
            <a:endParaRPr lang="en-US" sz="1800" kern="1200">
              <a:solidFill>
                <a:srgbClr val="FFFFFF"/>
              </a:solidFill>
              <a:latin typeface="+mn-lt"/>
              <a:ea typeface="+mn-ea"/>
              <a:cs typeface="+mn-cs"/>
            </a:endParaRPr>
          </a:p>
          <a:p>
            <a:pPr marL="228600" lvl="0" indent="-228600" algn="ctr">
              <a:spcBef>
                <a:spcPts val="1000"/>
              </a:spcBef>
              <a:spcAft>
                <a:spcPts val="0"/>
              </a:spcAft>
              <a:buClr>
                <a:schemeClr val="dk1"/>
              </a:buClr>
              <a:buSzPts val="2800"/>
              <a:buFont typeface="Arial" panose="020B0604020202020204" pitchFamily="34" charset="0"/>
              <a:buChar char="•"/>
            </a:pPr>
            <a:endParaRPr lang="en-US" sz="1800" kern="1200">
              <a:solidFill>
                <a:srgbClr val="FFFFFF"/>
              </a:solidFill>
              <a:latin typeface="+mn-lt"/>
              <a:ea typeface="+mn-ea"/>
              <a:cs typeface="+mn-cs"/>
            </a:endParaRPr>
          </a:p>
        </p:txBody>
      </p:sp>
      <p:pic>
        <p:nvPicPr>
          <p:cNvPr id="4" name="Picture 3">
            <a:extLst>
              <a:ext uri="{FF2B5EF4-FFF2-40B4-BE49-F238E27FC236}">
                <a16:creationId xmlns:a16="http://schemas.microsoft.com/office/drawing/2014/main" id="{8C248985-3D92-478D-A0F4-F5EA69ED4F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425" y="5657891"/>
            <a:ext cx="1413510" cy="962660"/>
          </a:xfrm>
          <a:prstGeom prst="rect">
            <a:avLst/>
          </a:prstGeom>
          <a:noFill/>
          <a:ln>
            <a:noFill/>
          </a:ln>
        </p:spPr>
      </p:pic>
    </p:spTree>
    <p:extLst>
      <p:ext uri="{BB962C8B-B14F-4D97-AF65-F5344CB8AC3E}">
        <p14:creationId xmlns:p14="http://schemas.microsoft.com/office/powerpoint/2010/main" val="3455261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a:extLst>
            <a:ext uri="{FF2B5EF4-FFF2-40B4-BE49-F238E27FC236}">
              <a16:creationId xmlns:a16="http://schemas.microsoft.com/office/drawing/2014/main" id="{E41CEBFD-F862-CF3F-37E6-52219EC2D9F0}"/>
            </a:ext>
          </a:extLst>
        </p:cNvPr>
        <p:cNvGrpSpPr/>
        <p:nvPr/>
      </p:nvGrpSpPr>
      <p:grpSpPr>
        <a:xfrm>
          <a:off x="0" y="0"/>
          <a:ext cx="0" cy="0"/>
          <a:chOff x="0" y="0"/>
          <a:chExt cx="0" cy="0"/>
        </a:xfrm>
      </p:grpSpPr>
      <p:sp>
        <p:nvSpPr>
          <p:cNvPr id="270" name="Google Shape;270;p7">
            <a:extLst>
              <a:ext uri="{FF2B5EF4-FFF2-40B4-BE49-F238E27FC236}">
                <a16:creationId xmlns:a16="http://schemas.microsoft.com/office/drawing/2014/main" id="{51FBDC40-AEBC-2014-B714-53C3AB041D7A}"/>
              </a:ext>
            </a:extLst>
          </p:cNvPr>
          <p:cNvSpPr txBox="1">
            <a:spLocks noGrp="1"/>
          </p:cNvSpPr>
          <p:nvPr>
            <p:ph type="title"/>
          </p:nvPr>
        </p:nvSpPr>
        <p:spPr>
          <a:xfrm>
            <a:off x="216567" y="425285"/>
            <a:ext cx="11718759" cy="1325563"/>
          </a:xfrm>
          <a:prstGeom prst="rect">
            <a:avLst/>
          </a:prstGeom>
          <a:solidFill>
            <a:srgbClr val="B3C6E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b="1" dirty="0"/>
              <a:t>What is Intellectual Property Protection</a:t>
            </a:r>
            <a:endParaRPr b="1" dirty="0"/>
          </a:p>
        </p:txBody>
      </p:sp>
      <p:sp>
        <p:nvSpPr>
          <p:cNvPr id="271" name="Google Shape;271;p7">
            <a:extLst>
              <a:ext uri="{FF2B5EF4-FFF2-40B4-BE49-F238E27FC236}">
                <a16:creationId xmlns:a16="http://schemas.microsoft.com/office/drawing/2014/main" id="{D64DB799-6891-D50D-6E3E-AEF9BC81D87B}"/>
              </a:ext>
            </a:extLst>
          </p:cNvPr>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272" name="Google Shape;272;p7">
            <a:extLst>
              <a:ext uri="{FF2B5EF4-FFF2-40B4-BE49-F238E27FC236}">
                <a16:creationId xmlns:a16="http://schemas.microsoft.com/office/drawing/2014/main" id="{0644F935-3D66-BAD1-8B7F-4E1AECC28345}"/>
              </a:ext>
            </a:extLst>
          </p:cNvPr>
          <p:cNvSpPr txBox="1">
            <a:spLocks noGrp="1"/>
          </p:cNvSpPr>
          <p:nvPr>
            <p:ph type="body" idx="2"/>
          </p:nvPr>
        </p:nvSpPr>
        <p:spPr>
          <a:xfrm>
            <a:off x="7640055" y="1792114"/>
            <a:ext cx="4276327" cy="4351338"/>
          </a:xfrm>
          <a:prstGeom prst="rect">
            <a:avLst/>
          </a:prstGeom>
          <a:noFill/>
          <a:ln>
            <a:noFill/>
          </a:ln>
        </p:spPr>
        <p:txBody>
          <a:bodyPr spcFirstLastPara="1" wrap="square" lIns="91425" tIns="45700" rIns="91425" bIns="45700" anchor="t" anchorCtr="0">
            <a:normAutofit/>
          </a:bodyPr>
          <a:lstStyle/>
          <a:p>
            <a:pPr marL="0" lvl="0" indent="0" rtl="0">
              <a:lnSpc>
                <a:spcPct val="90000"/>
              </a:lnSpc>
              <a:spcBef>
                <a:spcPts val="1000"/>
              </a:spcBef>
              <a:spcAft>
                <a:spcPts val="0"/>
              </a:spcAft>
              <a:buClr>
                <a:schemeClr val="dk1"/>
              </a:buClr>
              <a:buSzPts val="3400"/>
              <a:buNone/>
            </a:pPr>
            <a:r>
              <a:rPr lang="en-US" sz="2400" b="0" i="0" dirty="0">
                <a:solidFill>
                  <a:srgbClr val="393939"/>
                </a:solidFill>
                <a:effectLst/>
                <a:latin typeface="Noto Sans Display"/>
              </a:rPr>
              <a:t>IP is protected in law by, for example, </a:t>
            </a:r>
            <a:r>
              <a:rPr lang="en-US" sz="2400" b="0" i="0" u="none" strike="noStrike" dirty="0">
                <a:solidFill>
                  <a:srgbClr val="0059C6"/>
                </a:solidFill>
                <a:effectLst/>
                <a:latin typeface="Noto Sans Display"/>
                <a:hlinkClick r:id="rId3"/>
              </a:rPr>
              <a:t>patents</a:t>
            </a:r>
            <a:r>
              <a:rPr lang="en-US" sz="2400" b="0" i="0" dirty="0">
                <a:solidFill>
                  <a:srgbClr val="393939"/>
                </a:solidFill>
                <a:effectLst/>
                <a:latin typeface="Noto Sans Display"/>
              </a:rPr>
              <a:t>, </a:t>
            </a:r>
            <a:r>
              <a:rPr lang="en-US" sz="2400" b="0" i="0" u="none" strike="noStrike" dirty="0">
                <a:solidFill>
                  <a:srgbClr val="0059C6"/>
                </a:solidFill>
                <a:effectLst/>
                <a:latin typeface="Noto Sans Display"/>
                <a:hlinkClick r:id="rId4"/>
              </a:rPr>
              <a:t>copyright</a:t>
            </a:r>
            <a:r>
              <a:rPr lang="en-US" sz="2400" b="0" i="0" dirty="0">
                <a:solidFill>
                  <a:srgbClr val="393939"/>
                </a:solidFill>
                <a:effectLst/>
                <a:latin typeface="Noto Sans Display"/>
              </a:rPr>
              <a:t> and </a:t>
            </a:r>
            <a:r>
              <a:rPr lang="en-US" sz="2400" b="0" i="0" u="none" strike="noStrike" dirty="0">
                <a:solidFill>
                  <a:srgbClr val="0059C6"/>
                </a:solidFill>
                <a:effectLst/>
                <a:latin typeface="Noto Sans Display"/>
                <a:hlinkClick r:id="rId5"/>
              </a:rPr>
              <a:t>trademarks</a:t>
            </a:r>
            <a:r>
              <a:rPr lang="en-US" sz="2400" b="0" i="0" dirty="0">
                <a:solidFill>
                  <a:srgbClr val="393939"/>
                </a:solidFill>
                <a:effectLst/>
                <a:latin typeface="Noto Sans Display"/>
              </a:rPr>
              <a:t>, which enable people to earn recognition or financial benefit from what they invent or create. By striking the right balance between the interests of innovators and the wider public interest, the IP system aims to foster an environment in which creativity and innovation can flourish.</a:t>
            </a:r>
            <a:endParaRPr dirty="0"/>
          </a:p>
        </p:txBody>
      </p:sp>
      <p:sp>
        <p:nvSpPr>
          <p:cNvPr id="273" name="Google Shape;273;p7">
            <a:extLst>
              <a:ext uri="{FF2B5EF4-FFF2-40B4-BE49-F238E27FC236}">
                <a16:creationId xmlns:a16="http://schemas.microsoft.com/office/drawing/2014/main" id="{17FBF688-867E-D969-F0C2-D6FE275F826B}"/>
              </a:ext>
            </a:extLst>
          </p:cNvPr>
          <p:cNvSpPr/>
          <p:nvPr/>
        </p:nvSpPr>
        <p:spPr>
          <a:xfrm>
            <a:off x="311708" y="2477930"/>
            <a:ext cx="3492347" cy="3197822"/>
          </a:xfrm>
          <a:prstGeom prst="roundRect">
            <a:avLst>
              <a:gd name="adj" fmla="val 16667"/>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dirty="0">
                <a:solidFill>
                  <a:schemeClr val="bg1"/>
                </a:solidFill>
                <a:effectLst/>
                <a:latin typeface="Noto Sans Display"/>
              </a:rPr>
              <a:t>Intellectual property (IP) refers to creations of the mind, such as inventions; literary and artistic works; designs; and symbols, names and images used in commerce</a:t>
            </a:r>
            <a:r>
              <a:rPr lang="en-US" sz="2400" b="0" i="0" dirty="0">
                <a:solidFill>
                  <a:srgbClr val="393939"/>
                </a:solidFill>
                <a:effectLst/>
                <a:latin typeface="Noto Sans Display"/>
              </a:rPr>
              <a:t>.</a:t>
            </a:r>
            <a:endParaRPr sz="1800" b="0" i="0" u="none" strike="noStrike" cap="none" dirty="0">
              <a:solidFill>
                <a:schemeClr val="lt1"/>
              </a:solidFill>
              <a:latin typeface="Calibri"/>
              <a:ea typeface="Calibri"/>
              <a:cs typeface="Calibri"/>
              <a:sym typeface="Calibri"/>
            </a:endParaRPr>
          </a:p>
        </p:txBody>
      </p:sp>
      <p:pic>
        <p:nvPicPr>
          <p:cNvPr id="275" name="Google Shape;275;p7" descr="Logo&#10;&#10;Description automatically generated">
            <a:extLst>
              <a:ext uri="{FF2B5EF4-FFF2-40B4-BE49-F238E27FC236}">
                <a16:creationId xmlns:a16="http://schemas.microsoft.com/office/drawing/2014/main" id="{67D2546C-B88C-8568-86D5-7684A7B1F0DD}"/>
              </a:ext>
            </a:extLst>
          </p:cNvPr>
          <p:cNvPicPr preferRelativeResize="0"/>
          <p:nvPr/>
        </p:nvPicPr>
        <p:blipFill rotWithShape="1">
          <a:blip r:embed="rId6">
            <a:alphaModFix/>
          </a:blip>
          <a:srcRect/>
          <a:stretch/>
        </p:blipFill>
        <p:spPr>
          <a:xfrm>
            <a:off x="11102252" y="6033944"/>
            <a:ext cx="945619" cy="715003"/>
          </a:xfrm>
          <a:prstGeom prst="rect">
            <a:avLst/>
          </a:prstGeom>
          <a:noFill/>
          <a:ln>
            <a:noFill/>
          </a:ln>
        </p:spPr>
      </p:pic>
      <p:pic>
        <p:nvPicPr>
          <p:cNvPr id="6" name="Picture 5">
            <a:extLst>
              <a:ext uri="{FF2B5EF4-FFF2-40B4-BE49-F238E27FC236}">
                <a16:creationId xmlns:a16="http://schemas.microsoft.com/office/drawing/2014/main" id="{430965E3-2FEF-B92E-6F1C-73D4A6240593}"/>
              </a:ext>
            </a:extLst>
          </p:cNvPr>
          <p:cNvPicPr>
            <a:picLocks noChangeAspect="1"/>
          </p:cNvPicPr>
          <p:nvPr/>
        </p:nvPicPr>
        <p:blipFill>
          <a:blip r:embed="rId7"/>
          <a:stretch>
            <a:fillRect/>
          </a:stretch>
        </p:blipFill>
        <p:spPr>
          <a:xfrm>
            <a:off x="4330547" y="1988786"/>
            <a:ext cx="2705239" cy="4045158"/>
          </a:xfrm>
          <a:prstGeom prst="rect">
            <a:avLst/>
          </a:prstGeom>
        </p:spPr>
      </p:pic>
      <p:sp>
        <p:nvSpPr>
          <p:cNvPr id="8" name="TextBox 7">
            <a:extLst>
              <a:ext uri="{FF2B5EF4-FFF2-40B4-BE49-F238E27FC236}">
                <a16:creationId xmlns:a16="http://schemas.microsoft.com/office/drawing/2014/main" id="{4BB675F9-0AA3-ECBB-E7D7-2D86CBCEEFFF}"/>
              </a:ext>
            </a:extLst>
          </p:cNvPr>
          <p:cNvSpPr txBox="1"/>
          <p:nvPr/>
        </p:nvSpPr>
        <p:spPr>
          <a:xfrm>
            <a:off x="203604" y="6328057"/>
            <a:ext cx="6093994" cy="523220"/>
          </a:xfrm>
          <a:prstGeom prst="rect">
            <a:avLst/>
          </a:prstGeom>
          <a:noFill/>
        </p:spPr>
        <p:txBody>
          <a:bodyPr wrap="square">
            <a:spAutoFit/>
          </a:bodyPr>
          <a:lstStyle/>
          <a:p>
            <a:r>
              <a:rPr lang="en-US" dirty="0"/>
              <a:t>What is Intellectual Property? (World Intellectual Property Organization, 2024)</a:t>
            </a:r>
          </a:p>
        </p:txBody>
      </p:sp>
    </p:spTree>
    <p:extLst>
      <p:ext uri="{BB962C8B-B14F-4D97-AF65-F5344CB8AC3E}">
        <p14:creationId xmlns:p14="http://schemas.microsoft.com/office/powerpoint/2010/main" val="1197253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7"/>
          <p:cNvSpPr txBox="1">
            <a:spLocks noGrp="1"/>
          </p:cNvSpPr>
          <p:nvPr>
            <p:ph type="title"/>
          </p:nvPr>
        </p:nvSpPr>
        <p:spPr>
          <a:xfrm>
            <a:off x="216567" y="425285"/>
            <a:ext cx="11718759" cy="1325563"/>
          </a:xfrm>
          <a:prstGeom prst="rect">
            <a:avLst/>
          </a:prstGeom>
          <a:solidFill>
            <a:srgbClr val="B3C6E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b="1" dirty="0"/>
              <a:t>Patent Protection </a:t>
            </a:r>
            <a:endParaRPr b="1" dirty="0"/>
          </a:p>
        </p:txBody>
      </p:sp>
      <p:sp>
        <p:nvSpPr>
          <p:cNvPr id="271" name="Google Shape;271;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272" name="Google Shape;272;p7"/>
          <p:cNvSpPr txBox="1">
            <a:spLocks noGrp="1"/>
          </p:cNvSpPr>
          <p:nvPr>
            <p:ph type="body" idx="2"/>
          </p:nvPr>
        </p:nvSpPr>
        <p:spPr>
          <a:xfrm>
            <a:off x="5748236" y="1825624"/>
            <a:ext cx="5659761" cy="4426116"/>
          </a:xfrm>
          <a:prstGeom prst="rect">
            <a:avLst/>
          </a:prstGeom>
          <a:noFill/>
          <a:ln>
            <a:noFill/>
          </a:ln>
        </p:spPr>
        <p:txBody>
          <a:bodyPr spcFirstLastPara="1" wrap="square" lIns="91425" tIns="45700" rIns="91425" bIns="45700" anchor="t" anchorCtr="0">
            <a:normAutofit fontScale="92500" lnSpcReduction="20000"/>
          </a:bodyPr>
          <a:lstStyle/>
          <a:p>
            <a:pPr marL="228600" lvl="0" indent="-50800" algn="l" rtl="0">
              <a:lnSpc>
                <a:spcPct val="90000"/>
              </a:lnSpc>
              <a:spcBef>
                <a:spcPts val="0"/>
              </a:spcBef>
              <a:spcAft>
                <a:spcPts val="0"/>
              </a:spcAft>
              <a:buClr>
                <a:schemeClr val="dk1"/>
              </a:buClr>
              <a:buSzPts val="2800"/>
              <a:buNone/>
            </a:pPr>
            <a:endParaRPr dirty="0"/>
          </a:p>
          <a:p>
            <a:pPr marL="0" lvl="0" indent="0" rtl="0">
              <a:lnSpc>
                <a:spcPct val="90000"/>
              </a:lnSpc>
              <a:spcBef>
                <a:spcPts val="1000"/>
              </a:spcBef>
              <a:spcAft>
                <a:spcPts val="0"/>
              </a:spcAft>
              <a:buClr>
                <a:schemeClr val="dk1"/>
              </a:buClr>
              <a:buSzPts val="3400"/>
              <a:buNone/>
            </a:pPr>
            <a:r>
              <a:rPr lang="en-US" sz="3500" b="0" i="0" dirty="0">
                <a:solidFill>
                  <a:srgbClr val="393939"/>
                </a:solidFill>
                <a:effectLst/>
                <a:latin typeface="Noto Sans Display"/>
              </a:rPr>
              <a:t>A patent is an exclusive right granted for an invention. A patent provides the patent owner with the right to decide how - or whether - the invention can be used by others. In exchange for this right, the patent owner makes technical information about the invention publicly available in the published patent document.</a:t>
            </a:r>
            <a:endParaRPr sz="3500" dirty="0"/>
          </a:p>
        </p:txBody>
      </p:sp>
      <p:sp>
        <p:nvSpPr>
          <p:cNvPr id="273" name="Google Shape;273;p7"/>
          <p:cNvSpPr/>
          <p:nvPr/>
        </p:nvSpPr>
        <p:spPr>
          <a:xfrm>
            <a:off x="360039" y="2032000"/>
            <a:ext cx="4748990" cy="4582908"/>
          </a:xfrm>
          <a:prstGeom prst="roundRect">
            <a:avLst>
              <a:gd name="adj" fmla="val 16667"/>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75" name="Google Shape;275;p7" descr="Logo&#10;&#10;Description automatically generated"/>
          <p:cNvPicPr preferRelativeResize="0"/>
          <p:nvPr/>
        </p:nvPicPr>
        <p:blipFill rotWithShape="1">
          <a:blip r:embed="rId3">
            <a:alphaModFix/>
          </a:blip>
          <a:srcRect/>
          <a:stretch/>
        </p:blipFill>
        <p:spPr>
          <a:xfrm>
            <a:off x="11102252" y="6033944"/>
            <a:ext cx="945619" cy="715003"/>
          </a:xfrm>
          <a:prstGeom prst="rect">
            <a:avLst/>
          </a:prstGeom>
          <a:noFill/>
          <a:ln>
            <a:noFill/>
          </a:ln>
        </p:spPr>
      </p:pic>
      <p:pic>
        <p:nvPicPr>
          <p:cNvPr id="6148" name="Picture 4">
            <a:extLst>
              <a:ext uri="{FF2B5EF4-FFF2-40B4-BE49-F238E27FC236}">
                <a16:creationId xmlns:a16="http://schemas.microsoft.com/office/drawing/2014/main" id="{C751D5EC-221B-9CF9-734B-63C76C16E7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066" y="2395992"/>
            <a:ext cx="2672936" cy="3780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7"/>
          <p:cNvSpPr txBox="1">
            <a:spLocks noGrp="1"/>
          </p:cNvSpPr>
          <p:nvPr>
            <p:ph type="title"/>
          </p:nvPr>
        </p:nvSpPr>
        <p:spPr>
          <a:xfrm>
            <a:off x="216567" y="425285"/>
            <a:ext cx="11718759" cy="1325563"/>
          </a:xfrm>
          <a:prstGeom prst="rect">
            <a:avLst/>
          </a:prstGeom>
          <a:solidFill>
            <a:srgbClr val="B3C6E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b="1" dirty="0"/>
              <a:t>Copy Right Protection</a:t>
            </a:r>
            <a:endParaRPr dirty="0"/>
          </a:p>
        </p:txBody>
      </p:sp>
      <p:sp>
        <p:nvSpPr>
          <p:cNvPr id="271" name="Google Shape;271;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272" name="Google Shape;272;p7"/>
          <p:cNvSpPr txBox="1">
            <a:spLocks noGrp="1"/>
          </p:cNvSpPr>
          <p:nvPr>
            <p:ph type="body" idx="2"/>
          </p:nvPr>
        </p:nvSpPr>
        <p:spPr>
          <a:xfrm>
            <a:off x="5414408" y="1088571"/>
            <a:ext cx="5659761" cy="5088392"/>
          </a:xfrm>
          <a:prstGeom prst="rect">
            <a:avLst/>
          </a:prstGeom>
          <a:noFill/>
          <a:ln>
            <a:noFill/>
          </a:ln>
        </p:spPr>
        <p:txBody>
          <a:bodyPr spcFirstLastPara="1" wrap="square" lIns="91425" tIns="45700" rIns="91425" bIns="45700" anchor="t" anchorCtr="0">
            <a:normAutofit fontScale="92500"/>
          </a:bodyPr>
          <a:lstStyle/>
          <a:p>
            <a:pPr marL="228600" lvl="0" indent="-50800" algn="l" rtl="0">
              <a:lnSpc>
                <a:spcPct val="90000"/>
              </a:lnSpc>
              <a:spcBef>
                <a:spcPts val="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0" lvl="0" indent="0" rtl="0">
              <a:lnSpc>
                <a:spcPct val="90000"/>
              </a:lnSpc>
              <a:spcBef>
                <a:spcPts val="1000"/>
              </a:spcBef>
              <a:spcAft>
                <a:spcPts val="0"/>
              </a:spcAft>
              <a:buClr>
                <a:schemeClr val="dk1"/>
              </a:buClr>
              <a:buSzPts val="3400"/>
              <a:buNone/>
            </a:pPr>
            <a:r>
              <a:rPr lang="en-US" sz="3000" b="0" i="0" dirty="0">
                <a:solidFill>
                  <a:srgbClr val="393939"/>
                </a:solidFill>
                <a:effectLst/>
                <a:latin typeface="Noto Sans Display"/>
              </a:rPr>
              <a:t>Copyright is a legal term used to describe the rights that creators have over their literary and artistic works (creative expression of ideas). Works covered by copyright range from books, music, paintings, sculpture and films, to computer programs, databases, advertisements, maps and technical drawings.</a:t>
            </a:r>
            <a:endParaRPr sz="3000" dirty="0"/>
          </a:p>
        </p:txBody>
      </p:sp>
      <p:sp>
        <p:nvSpPr>
          <p:cNvPr id="273" name="Google Shape;273;p7"/>
          <p:cNvSpPr/>
          <p:nvPr/>
        </p:nvSpPr>
        <p:spPr>
          <a:xfrm>
            <a:off x="1117831" y="1973943"/>
            <a:ext cx="3492347" cy="4458771"/>
          </a:xfrm>
          <a:prstGeom prst="roundRect">
            <a:avLst>
              <a:gd name="adj" fmla="val 16667"/>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275" name="Google Shape;275;p7" descr="Logo&#10;&#10;Description automatically generated"/>
          <p:cNvPicPr preferRelativeResize="0"/>
          <p:nvPr/>
        </p:nvPicPr>
        <p:blipFill rotWithShape="1">
          <a:blip r:embed="rId3">
            <a:alphaModFix/>
          </a:blip>
          <a:srcRect/>
          <a:stretch/>
        </p:blipFill>
        <p:spPr>
          <a:xfrm>
            <a:off x="11102252" y="6033944"/>
            <a:ext cx="945619" cy="715003"/>
          </a:xfrm>
          <a:prstGeom prst="rect">
            <a:avLst/>
          </a:prstGeom>
          <a:noFill/>
          <a:ln>
            <a:noFill/>
          </a:ln>
        </p:spPr>
      </p:pic>
      <p:pic>
        <p:nvPicPr>
          <p:cNvPr id="7170" name="Picture 2">
            <a:extLst>
              <a:ext uri="{FF2B5EF4-FFF2-40B4-BE49-F238E27FC236}">
                <a16:creationId xmlns:a16="http://schemas.microsoft.com/office/drawing/2014/main" id="{B2BCD795-4D88-E1BC-4CDE-9CD5BE6367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635" y="2650472"/>
            <a:ext cx="2852737" cy="285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710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7"/>
          <p:cNvSpPr txBox="1">
            <a:spLocks noGrp="1"/>
          </p:cNvSpPr>
          <p:nvPr>
            <p:ph type="title"/>
          </p:nvPr>
        </p:nvSpPr>
        <p:spPr>
          <a:xfrm>
            <a:off x="216567" y="425285"/>
            <a:ext cx="11718759" cy="1325563"/>
          </a:xfrm>
          <a:prstGeom prst="rect">
            <a:avLst/>
          </a:prstGeom>
          <a:solidFill>
            <a:srgbClr val="B3C6E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b="1" dirty="0"/>
              <a:t>Trademarks</a:t>
            </a:r>
            <a:endParaRPr dirty="0"/>
          </a:p>
        </p:txBody>
      </p:sp>
      <p:sp>
        <p:nvSpPr>
          <p:cNvPr id="271" name="Google Shape;271;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272" name="Google Shape;272;p7"/>
          <p:cNvSpPr txBox="1">
            <a:spLocks noGrp="1"/>
          </p:cNvSpPr>
          <p:nvPr>
            <p:ph type="body" idx="2"/>
          </p:nvPr>
        </p:nvSpPr>
        <p:spPr>
          <a:xfrm>
            <a:off x="5414408" y="468644"/>
            <a:ext cx="5659761" cy="5424155"/>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3400"/>
              <a:buNone/>
            </a:pPr>
            <a:endParaRPr lang="en-US" dirty="0"/>
          </a:p>
          <a:p>
            <a:pPr marL="0" indent="0">
              <a:buSzPts val="3400"/>
              <a:buNone/>
            </a:pPr>
            <a:r>
              <a:rPr lang="en-US" i="0" dirty="0">
                <a:solidFill>
                  <a:srgbClr val="393939"/>
                </a:solidFill>
                <a:effectLst/>
                <a:latin typeface="Noto Sans Display"/>
              </a:rPr>
              <a:t>A trademark is a sign capable of distinguishing the goods or services of one enterprise from those of other enterprises. Trademarks date back to ancient times when artisans used to put their signature or "mark" on their products. Protection from counterfeit organizations and ensures consumers that the product is genuine. </a:t>
            </a:r>
            <a:endParaRPr lang="en-US" dirty="0"/>
          </a:p>
        </p:txBody>
      </p:sp>
      <p:sp>
        <p:nvSpPr>
          <p:cNvPr id="273" name="Google Shape;273;p7"/>
          <p:cNvSpPr/>
          <p:nvPr/>
        </p:nvSpPr>
        <p:spPr>
          <a:xfrm>
            <a:off x="216567" y="1825625"/>
            <a:ext cx="4936004" cy="4351338"/>
          </a:xfrm>
          <a:prstGeom prst="roundRect">
            <a:avLst>
              <a:gd name="adj" fmla="val 16667"/>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75" name="Google Shape;275;p7" descr="Logo&#10;&#10;Description automatically generated"/>
          <p:cNvPicPr preferRelativeResize="0"/>
          <p:nvPr/>
        </p:nvPicPr>
        <p:blipFill rotWithShape="1">
          <a:blip r:embed="rId3">
            <a:alphaModFix/>
          </a:blip>
          <a:srcRect/>
          <a:stretch/>
        </p:blipFill>
        <p:spPr>
          <a:xfrm>
            <a:off x="11102252" y="6033944"/>
            <a:ext cx="945619" cy="715003"/>
          </a:xfrm>
          <a:prstGeom prst="rect">
            <a:avLst/>
          </a:prstGeom>
          <a:noFill/>
          <a:ln>
            <a:noFill/>
          </a:ln>
        </p:spPr>
      </p:pic>
      <p:pic>
        <p:nvPicPr>
          <p:cNvPr id="2" name="Google Shape;305;p9">
            <a:extLst>
              <a:ext uri="{FF2B5EF4-FFF2-40B4-BE49-F238E27FC236}">
                <a16:creationId xmlns:a16="http://schemas.microsoft.com/office/drawing/2014/main" id="{4CBA051F-3AA0-D36C-3767-7AC3FF7943E2}"/>
              </a:ext>
            </a:extLst>
          </p:cNvPr>
          <p:cNvPicPr preferRelativeResize="0"/>
          <p:nvPr/>
        </p:nvPicPr>
        <p:blipFill rotWithShape="1">
          <a:blip r:embed="rId4">
            <a:alphaModFix/>
          </a:blip>
          <a:srcRect/>
          <a:stretch/>
        </p:blipFill>
        <p:spPr>
          <a:xfrm>
            <a:off x="704929" y="2931885"/>
            <a:ext cx="4214706" cy="2017485"/>
          </a:xfrm>
          <a:prstGeom prst="rect">
            <a:avLst/>
          </a:prstGeom>
          <a:noFill/>
          <a:ln>
            <a:noFill/>
          </a:ln>
        </p:spPr>
      </p:pic>
    </p:spTree>
    <p:extLst>
      <p:ext uri="{BB962C8B-B14F-4D97-AF65-F5344CB8AC3E}">
        <p14:creationId xmlns:p14="http://schemas.microsoft.com/office/powerpoint/2010/main" val="3562077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7"/>
          <p:cNvSpPr txBox="1">
            <a:spLocks noGrp="1"/>
          </p:cNvSpPr>
          <p:nvPr>
            <p:ph type="title"/>
          </p:nvPr>
        </p:nvSpPr>
        <p:spPr>
          <a:xfrm>
            <a:off x="216567" y="425285"/>
            <a:ext cx="11718759" cy="1325563"/>
          </a:xfrm>
          <a:prstGeom prst="rect">
            <a:avLst/>
          </a:prstGeom>
          <a:solidFill>
            <a:srgbClr val="B3C6E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b="1" dirty="0"/>
              <a:t>Trade Secrets</a:t>
            </a:r>
            <a:endParaRPr dirty="0"/>
          </a:p>
        </p:txBody>
      </p:sp>
      <p:sp>
        <p:nvSpPr>
          <p:cNvPr id="271" name="Google Shape;271;p7"/>
          <p:cNvSpPr txBox="1">
            <a:spLocks noGrp="1"/>
          </p:cNvSpPr>
          <p:nvPr>
            <p:ph type="body" idx="1"/>
          </p:nvPr>
        </p:nvSpPr>
        <p:spPr>
          <a:xfrm>
            <a:off x="838200" y="1825625"/>
            <a:ext cx="4058653"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272" name="Google Shape;272;p7"/>
          <p:cNvSpPr txBox="1">
            <a:spLocks noGrp="1"/>
          </p:cNvSpPr>
          <p:nvPr>
            <p:ph type="body" idx="2"/>
          </p:nvPr>
        </p:nvSpPr>
        <p:spPr>
          <a:xfrm>
            <a:off x="5414408" y="600997"/>
            <a:ext cx="5659761" cy="4638508"/>
          </a:xfrm>
          <a:prstGeom prst="rect">
            <a:avLst/>
          </a:prstGeom>
          <a:noFill/>
          <a:ln>
            <a:noFill/>
          </a:ln>
        </p:spPr>
        <p:txBody>
          <a:bodyPr spcFirstLastPara="1" wrap="square" lIns="91425" tIns="45700" rIns="91425" bIns="45700" anchor="t" anchorCtr="0">
            <a:normAutofit lnSpcReduction="10000"/>
          </a:bodyPr>
          <a:lstStyle/>
          <a:p>
            <a:pPr marL="228600" lvl="0" indent="-50800" algn="l" rtl="0">
              <a:lnSpc>
                <a:spcPct val="90000"/>
              </a:lnSpc>
              <a:spcBef>
                <a:spcPts val="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0" lvl="0" indent="0" rtl="0">
              <a:lnSpc>
                <a:spcPct val="90000"/>
              </a:lnSpc>
              <a:spcBef>
                <a:spcPts val="1000"/>
              </a:spcBef>
              <a:spcAft>
                <a:spcPts val="0"/>
              </a:spcAft>
              <a:buClr>
                <a:schemeClr val="dk1"/>
              </a:buClr>
              <a:buSzPts val="3400"/>
              <a:buNone/>
            </a:pPr>
            <a:r>
              <a:rPr lang="en-US" b="0" i="0" dirty="0">
                <a:solidFill>
                  <a:srgbClr val="393939"/>
                </a:solidFill>
                <a:effectLst/>
                <a:latin typeface="Noto Sans Display"/>
              </a:rPr>
              <a:t>Trade secrets are IP rights on confidential information which may be sold or licensed. The unauthorized acquisition, use or disclosure of such secret information in a manner contrary to honest commercial practices by others is regarded as an unfair practice and a violation of the trade secret protection.</a:t>
            </a:r>
            <a:endParaRPr dirty="0"/>
          </a:p>
        </p:txBody>
      </p:sp>
      <p:sp>
        <p:nvSpPr>
          <p:cNvPr id="273" name="Google Shape;273;p7"/>
          <p:cNvSpPr/>
          <p:nvPr/>
        </p:nvSpPr>
        <p:spPr>
          <a:xfrm>
            <a:off x="1011956" y="1925326"/>
            <a:ext cx="3492347" cy="4108617"/>
          </a:xfrm>
          <a:prstGeom prst="roundRect">
            <a:avLst>
              <a:gd name="adj" fmla="val 16667"/>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75" name="Google Shape;275;p7" descr="Logo&#10;&#10;Description automatically generated"/>
          <p:cNvPicPr preferRelativeResize="0"/>
          <p:nvPr/>
        </p:nvPicPr>
        <p:blipFill rotWithShape="1">
          <a:blip r:embed="rId3">
            <a:alphaModFix/>
          </a:blip>
          <a:srcRect/>
          <a:stretch/>
        </p:blipFill>
        <p:spPr>
          <a:xfrm>
            <a:off x="11102252" y="6033944"/>
            <a:ext cx="945619" cy="715003"/>
          </a:xfrm>
          <a:prstGeom prst="rect">
            <a:avLst/>
          </a:prstGeom>
          <a:noFill/>
          <a:ln>
            <a:noFill/>
          </a:ln>
        </p:spPr>
      </p:pic>
      <p:pic>
        <p:nvPicPr>
          <p:cNvPr id="4100" name="Picture 4">
            <a:extLst>
              <a:ext uri="{FF2B5EF4-FFF2-40B4-BE49-F238E27FC236}">
                <a16:creationId xmlns:a16="http://schemas.microsoft.com/office/drawing/2014/main" id="{B1A9C3C2-7F8A-EF8F-C75E-35BE8189B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8958" y="2084156"/>
            <a:ext cx="1756610" cy="372709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3B9A9770-2BAE-A9C4-5CEB-251E37F6C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305" y="5158815"/>
            <a:ext cx="1659503" cy="14705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13BFC1E0-F32B-9E69-FDD2-4D354CC9F3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2431" y="5275638"/>
            <a:ext cx="1379119" cy="13176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86B6F52-5C07-B537-BF71-65C5B5685619}"/>
              </a:ext>
            </a:extLst>
          </p:cNvPr>
          <p:cNvPicPr>
            <a:picLocks noChangeAspect="1"/>
          </p:cNvPicPr>
          <p:nvPr/>
        </p:nvPicPr>
        <p:blipFill>
          <a:blip r:embed="rId7"/>
          <a:stretch>
            <a:fillRect/>
          </a:stretch>
        </p:blipFill>
        <p:spPr>
          <a:xfrm>
            <a:off x="9378956" y="5150347"/>
            <a:ext cx="1453843" cy="1487521"/>
          </a:xfrm>
          <a:prstGeom prst="rect">
            <a:avLst/>
          </a:prstGeom>
        </p:spPr>
      </p:pic>
    </p:spTree>
    <p:extLst>
      <p:ext uri="{BB962C8B-B14F-4D97-AF65-F5344CB8AC3E}">
        <p14:creationId xmlns:p14="http://schemas.microsoft.com/office/powerpoint/2010/main" val="2094103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7"/>
          <p:cNvSpPr txBox="1">
            <a:spLocks noGrp="1"/>
          </p:cNvSpPr>
          <p:nvPr>
            <p:ph type="title"/>
          </p:nvPr>
        </p:nvSpPr>
        <p:spPr>
          <a:xfrm>
            <a:off x="216567" y="425285"/>
            <a:ext cx="11718759" cy="1325563"/>
          </a:xfrm>
          <a:prstGeom prst="rect">
            <a:avLst/>
          </a:prstGeom>
          <a:solidFill>
            <a:srgbClr val="B3C6E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b="1" dirty="0"/>
              <a:t>Open Access-Open Innovation</a:t>
            </a:r>
            <a:endParaRPr dirty="0"/>
          </a:p>
        </p:txBody>
      </p:sp>
      <p:sp>
        <p:nvSpPr>
          <p:cNvPr id="271" name="Google Shape;271;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272" name="Google Shape;272;p7"/>
          <p:cNvSpPr txBox="1">
            <a:spLocks noGrp="1"/>
          </p:cNvSpPr>
          <p:nvPr>
            <p:ph type="body" idx="2"/>
          </p:nvPr>
        </p:nvSpPr>
        <p:spPr>
          <a:xfrm>
            <a:off x="5936922" y="1934587"/>
            <a:ext cx="5659761" cy="435133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Clr>
                <a:schemeClr val="dk1"/>
              </a:buClr>
              <a:buSzPts val="2800"/>
              <a:buNone/>
            </a:pPr>
            <a:r>
              <a:rPr lang="en-US" b="0" i="0" dirty="0">
                <a:solidFill>
                  <a:srgbClr val="000000"/>
                </a:solidFill>
                <a:effectLst/>
                <a:latin typeface="Calibri" panose="020F0502020204030204" pitchFamily="34" charset="0"/>
              </a:rPr>
              <a:t>Open access usually means distributing research or educational materials online at no cost to the user. Owners of these materials typically retain the copyright and control the distribution of the works.</a:t>
            </a:r>
          </a:p>
          <a:p>
            <a:pPr marL="0" lvl="0" indent="0" algn="l" rtl="0">
              <a:lnSpc>
                <a:spcPct val="90000"/>
              </a:lnSpc>
              <a:spcBef>
                <a:spcPts val="1000"/>
              </a:spcBef>
              <a:spcAft>
                <a:spcPts val="0"/>
              </a:spcAft>
              <a:buClr>
                <a:schemeClr val="dk1"/>
              </a:buClr>
              <a:buSzPts val="2800"/>
              <a:buNone/>
            </a:pPr>
            <a:r>
              <a:rPr lang="en-US" dirty="0">
                <a:solidFill>
                  <a:srgbClr val="4A6EE0"/>
                </a:solidFill>
                <a:effectLst/>
                <a:hlinkClick r:id="rId3"/>
              </a:rPr>
              <a:t>Creative Commons</a:t>
            </a:r>
            <a:r>
              <a:rPr lang="en-US" dirty="0"/>
              <a:t> is a nonprofit that licenses a tremendous amount of creative, usually copyrighted, works. Central to its mission is assisting people and organizations in “overcoming legal obstacles to sharing knowledge and creativity.</a:t>
            </a:r>
            <a:endParaRPr dirty="0"/>
          </a:p>
        </p:txBody>
      </p:sp>
      <p:sp>
        <p:nvSpPr>
          <p:cNvPr id="273" name="Google Shape;273;p7"/>
          <p:cNvSpPr/>
          <p:nvPr/>
        </p:nvSpPr>
        <p:spPr>
          <a:xfrm>
            <a:off x="638629" y="1939534"/>
            <a:ext cx="4615542" cy="4426115"/>
          </a:xfrm>
          <a:prstGeom prst="roundRect">
            <a:avLst>
              <a:gd name="adj" fmla="val 16667"/>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Calibri"/>
              <a:ea typeface="Calibri"/>
              <a:cs typeface="Calibri"/>
              <a:sym typeface="Calibri"/>
            </a:endParaRPr>
          </a:p>
        </p:txBody>
      </p:sp>
      <p:pic>
        <p:nvPicPr>
          <p:cNvPr id="275" name="Google Shape;275;p7" descr="Logo&#10;&#10;Description automatically generated"/>
          <p:cNvPicPr preferRelativeResize="0"/>
          <p:nvPr/>
        </p:nvPicPr>
        <p:blipFill rotWithShape="1">
          <a:blip r:embed="rId4">
            <a:alphaModFix/>
          </a:blip>
          <a:srcRect/>
          <a:stretch/>
        </p:blipFill>
        <p:spPr>
          <a:xfrm>
            <a:off x="11102252" y="6033944"/>
            <a:ext cx="945619" cy="715003"/>
          </a:xfrm>
          <a:prstGeom prst="rect">
            <a:avLst/>
          </a:prstGeom>
          <a:noFill/>
          <a:ln>
            <a:noFill/>
          </a:ln>
        </p:spPr>
      </p:pic>
      <p:pic>
        <p:nvPicPr>
          <p:cNvPr id="4" name="Picture 3" descr="Key on a blueprint for a house">
            <a:extLst>
              <a:ext uri="{FF2B5EF4-FFF2-40B4-BE49-F238E27FC236}">
                <a16:creationId xmlns:a16="http://schemas.microsoft.com/office/drawing/2014/main" id="{09BACC8B-1878-7071-CCDB-99A79DB08DD1}"/>
              </a:ext>
            </a:extLst>
          </p:cNvPr>
          <p:cNvPicPr>
            <a:picLocks noChangeAspect="1"/>
          </p:cNvPicPr>
          <p:nvPr/>
        </p:nvPicPr>
        <p:blipFill>
          <a:blip r:embed="rId5"/>
          <a:stretch>
            <a:fillRect/>
          </a:stretch>
        </p:blipFill>
        <p:spPr>
          <a:xfrm>
            <a:off x="1136952" y="2452912"/>
            <a:ext cx="3838616" cy="3410857"/>
          </a:xfrm>
          <a:prstGeom prst="rect">
            <a:avLst/>
          </a:prstGeom>
        </p:spPr>
      </p:pic>
    </p:spTree>
    <p:extLst>
      <p:ext uri="{BB962C8B-B14F-4D97-AF65-F5344CB8AC3E}">
        <p14:creationId xmlns:p14="http://schemas.microsoft.com/office/powerpoint/2010/main" val="2898918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7"/>
          <p:cNvSpPr txBox="1">
            <a:spLocks noGrp="1"/>
          </p:cNvSpPr>
          <p:nvPr>
            <p:ph type="title"/>
          </p:nvPr>
        </p:nvSpPr>
        <p:spPr>
          <a:xfrm>
            <a:off x="216567" y="425285"/>
            <a:ext cx="11718759" cy="1325563"/>
          </a:xfrm>
          <a:prstGeom prst="rect">
            <a:avLst/>
          </a:prstGeom>
          <a:solidFill>
            <a:srgbClr val="B3C6E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b="1" dirty="0"/>
              <a:t>Open Source-Content</a:t>
            </a:r>
            <a:endParaRPr dirty="0"/>
          </a:p>
        </p:txBody>
      </p:sp>
      <p:sp>
        <p:nvSpPr>
          <p:cNvPr id="271" name="Google Shape;271;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275" name="Google Shape;275;p7" descr="Logo&#10;&#10;Description automatically generated"/>
          <p:cNvPicPr preferRelativeResize="0"/>
          <p:nvPr/>
        </p:nvPicPr>
        <p:blipFill rotWithShape="1">
          <a:blip r:embed="rId3">
            <a:alphaModFix/>
          </a:blip>
          <a:srcRect/>
          <a:stretch/>
        </p:blipFill>
        <p:spPr>
          <a:xfrm>
            <a:off x="11102252" y="6033944"/>
            <a:ext cx="945619" cy="715003"/>
          </a:xfrm>
          <a:prstGeom prst="rect">
            <a:avLst/>
          </a:prstGeom>
          <a:noFill/>
          <a:ln>
            <a:noFill/>
          </a:ln>
        </p:spPr>
      </p:pic>
      <p:pic>
        <p:nvPicPr>
          <p:cNvPr id="6" name="Picture 5">
            <a:extLst>
              <a:ext uri="{FF2B5EF4-FFF2-40B4-BE49-F238E27FC236}">
                <a16:creationId xmlns:a16="http://schemas.microsoft.com/office/drawing/2014/main" id="{8A868B6C-D6F3-2ACC-F448-3E127BAF3217}"/>
              </a:ext>
            </a:extLst>
          </p:cNvPr>
          <p:cNvPicPr>
            <a:picLocks noChangeAspect="1"/>
          </p:cNvPicPr>
          <p:nvPr/>
        </p:nvPicPr>
        <p:blipFill>
          <a:blip r:embed="rId4"/>
          <a:stretch>
            <a:fillRect/>
          </a:stretch>
        </p:blipFill>
        <p:spPr>
          <a:xfrm>
            <a:off x="1074057" y="1750847"/>
            <a:ext cx="9958749" cy="4606097"/>
          </a:xfrm>
          <a:prstGeom prst="rect">
            <a:avLst/>
          </a:prstGeom>
        </p:spPr>
      </p:pic>
      <p:sp>
        <p:nvSpPr>
          <p:cNvPr id="12" name="TextBox 11">
            <a:extLst>
              <a:ext uri="{FF2B5EF4-FFF2-40B4-BE49-F238E27FC236}">
                <a16:creationId xmlns:a16="http://schemas.microsoft.com/office/drawing/2014/main" id="{9CCAFADC-5F32-25A8-7974-FA2E07C7000D}"/>
              </a:ext>
            </a:extLst>
          </p:cNvPr>
          <p:cNvSpPr txBox="1"/>
          <p:nvPr/>
        </p:nvSpPr>
        <p:spPr>
          <a:xfrm>
            <a:off x="188687" y="6471883"/>
            <a:ext cx="6096000" cy="307777"/>
          </a:xfrm>
          <a:prstGeom prst="rect">
            <a:avLst/>
          </a:prstGeom>
          <a:noFill/>
        </p:spPr>
        <p:txBody>
          <a:bodyPr wrap="square">
            <a:spAutoFit/>
          </a:bodyPr>
          <a:lstStyle/>
          <a:p>
            <a:r>
              <a:rPr lang="en-US" dirty="0"/>
              <a:t>creativecommons.org/choose/ - a tool to choose which type to use </a:t>
            </a:r>
          </a:p>
        </p:txBody>
      </p:sp>
    </p:spTree>
    <p:extLst>
      <p:ext uri="{BB962C8B-B14F-4D97-AF65-F5344CB8AC3E}">
        <p14:creationId xmlns:p14="http://schemas.microsoft.com/office/powerpoint/2010/main" val="336509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7"/>
          <p:cNvSpPr txBox="1">
            <a:spLocks noGrp="1"/>
          </p:cNvSpPr>
          <p:nvPr>
            <p:ph type="title"/>
          </p:nvPr>
        </p:nvSpPr>
        <p:spPr>
          <a:xfrm>
            <a:off x="216567" y="425285"/>
            <a:ext cx="11718759" cy="1325563"/>
          </a:xfrm>
          <a:prstGeom prst="rect">
            <a:avLst/>
          </a:prstGeom>
          <a:solidFill>
            <a:srgbClr val="B3C6E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b="1" dirty="0"/>
              <a:t>Organizational Policies</a:t>
            </a:r>
            <a:endParaRPr dirty="0"/>
          </a:p>
        </p:txBody>
      </p:sp>
      <p:sp>
        <p:nvSpPr>
          <p:cNvPr id="271" name="Google Shape;271;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272" name="Google Shape;272;p7"/>
          <p:cNvSpPr txBox="1">
            <a:spLocks noGrp="1"/>
          </p:cNvSpPr>
          <p:nvPr>
            <p:ph type="body" idx="2"/>
          </p:nvPr>
        </p:nvSpPr>
        <p:spPr>
          <a:xfrm>
            <a:off x="5936922" y="1934587"/>
            <a:ext cx="5659761" cy="435133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Clr>
                <a:schemeClr val="dk1"/>
              </a:buClr>
              <a:buSzPts val="2800"/>
              <a:buNone/>
            </a:pPr>
            <a:r>
              <a:rPr lang="en-US" b="0" i="0" dirty="0">
                <a:solidFill>
                  <a:srgbClr val="000000"/>
                </a:solidFill>
                <a:effectLst/>
                <a:latin typeface="Calibri" panose="020F0502020204030204" pitchFamily="34" charset="0"/>
              </a:rPr>
              <a:t>Policy defines the ownership, distribution, and commercialization of rights associated with Intellectual Property developed at or received by the University of Michigan, and describes the general obligations associated with the technology licensing process. Substantive changes to this Policy, as long as consistent with Section 3.10 of the Bylaws of the Board of Regents, may be modified from time to time by the Vice President for Research in consultation with the President, with notice to the Regents.</a:t>
            </a:r>
            <a:endParaRPr dirty="0"/>
          </a:p>
        </p:txBody>
      </p:sp>
      <p:sp>
        <p:nvSpPr>
          <p:cNvPr id="273" name="Google Shape;273;p7"/>
          <p:cNvSpPr/>
          <p:nvPr/>
        </p:nvSpPr>
        <p:spPr>
          <a:xfrm>
            <a:off x="638629" y="1808904"/>
            <a:ext cx="4615542" cy="4614801"/>
          </a:xfrm>
          <a:prstGeom prst="roundRect">
            <a:avLst>
              <a:gd name="adj" fmla="val 16667"/>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bg1"/>
                </a:solidFill>
                <a:latin typeface="Calibri"/>
                <a:ea typeface="Calibri"/>
                <a:cs typeface="Calibri"/>
                <a:sym typeface="Calibri"/>
              </a:rPr>
              <a:t>Ownership</a:t>
            </a:r>
          </a:p>
          <a:p>
            <a:pPr marL="0" marR="0" lvl="0" indent="0" algn="ctr" rtl="0">
              <a:spcBef>
                <a:spcPts val="0"/>
              </a:spcBef>
              <a:spcAft>
                <a:spcPts val="0"/>
              </a:spcAft>
              <a:buNone/>
            </a:pPr>
            <a:r>
              <a:rPr lang="en-US" sz="2400" b="0" i="0" u="none" strike="noStrike" cap="none" dirty="0">
                <a:solidFill>
                  <a:schemeClr val="bg1"/>
                </a:solidFill>
                <a:latin typeface="Calibri"/>
                <a:ea typeface="Calibri"/>
                <a:cs typeface="Calibri"/>
                <a:sym typeface="Calibri"/>
              </a:rPr>
              <a:t>Invention Reporting</a:t>
            </a:r>
          </a:p>
          <a:p>
            <a:pPr marL="0" marR="0" lvl="0" indent="0" algn="ctr" rtl="0">
              <a:spcBef>
                <a:spcPts val="0"/>
              </a:spcBef>
              <a:spcAft>
                <a:spcPts val="0"/>
              </a:spcAft>
              <a:buNone/>
            </a:pPr>
            <a:r>
              <a:rPr lang="en-US" sz="2400" b="0" i="0" u="none" strike="noStrike" cap="none" dirty="0">
                <a:solidFill>
                  <a:schemeClr val="bg1"/>
                </a:solidFill>
                <a:latin typeface="Calibri"/>
                <a:ea typeface="Calibri"/>
                <a:cs typeface="Calibri"/>
                <a:sym typeface="Calibri"/>
              </a:rPr>
              <a:t>Commercialization</a:t>
            </a:r>
            <a:endParaRPr lang="en-US" sz="2400" dirty="0">
              <a:solidFill>
                <a:schemeClr val="bg1"/>
              </a:solidFill>
              <a:latin typeface="Calibri"/>
              <a:ea typeface="Calibri"/>
              <a:cs typeface="Calibri"/>
              <a:sym typeface="Calibri"/>
            </a:endParaRPr>
          </a:p>
          <a:p>
            <a:pPr marL="0" marR="0" lvl="0" indent="0" algn="ctr" rtl="0">
              <a:spcBef>
                <a:spcPts val="0"/>
              </a:spcBef>
              <a:spcAft>
                <a:spcPts val="0"/>
              </a:spcAft>
              <a:buNone/>
            </a:pPr>
            <a:r>
              <a:rPr lang="en-US" sz="2400" b="0" i="0" u="none" strike="noStrike" cap="none" dirty="0">
                <a:solidFill>
                  <a:schemeClr val="bg1"/>
                </a:solidFill>
                <a:latin typeface="Calibri"/>
                <a:ea typeface="Calibri"/>
                <a:cs typeface="Calibri"/>
                <a:sym typeface="Calibri"/>
              </a:rPr>
              <a:t>Revenue Sharing with Inventors</a:t>
            </a:r>
          </a:p>
          <a:p>
            <a:pPr marL="0" marR="0" lvl="0" indent="0" algn="ctr" rtl="0">
              <a:spcBef>
                <a:spcPts val="0"/>
              </a:spcBef>
              <a:spcAft>
                <a:spcPts val="0"/>
              </a:spcAft>
              <a:buNone/>
            </a:pPr>
            <a:r>
              <a:rPr lang="en-US" sz="2400" dirty="0">
                <a:solidFill>
                  <a:schemeClr val="bg1"/>
                </a:solidFill>
                <a:latin typeface="Calibri"/>
                <a:ea typeface="Calibri"/>
                <a:cs typeface="Calibri"/>
                <a:sym typeface="Calibri"/>
              </a:rPr>
              <a:t>Revenue Distribution with the University</a:t>
            </a:r>
          </a:p>
          <a:p>
            <a:pPr marL="0" marR="0" lvl="0" indent="0" algn="ctr" rtl="0">
              <a:spcBef>
                <a:spcPts val="0"/>
              </a:spcBef>
              <a:spcAft>
                <a:spcPts val="0"/>
              </a:spcAft>
              <a:buNone/>
            </a:pPr>
            <a:r>
              <a:rPr lang="en-US" sz="2400" b="0" i="0" u="none" strike="noStrike" cap="none" dirty="0">
                <a:solidFill>
                  <a:schemeClr val="bg1"/>
                </a:solidFill>
                <a:latin typeface="Calibri"/>
                <a:ea typeface="Calibri"/>
                <a:cs typeface="Calibri"/>
                <a:sym typeface="Calibri"/>
              </a:rPr>
              <a:t>Granting Rights back to the Inventor</a:t>
            </a:r>
          </a:p>
          <a:p>
            <a:pPr marL="0" marR="0" lvl="0" indent="0" algn="ctr" rtl="0">
              <a:spcBef>
                <a:spcPts val="0"/>
              </a:spcBef>
              <a:spcAft>
                <a:spcPts val="0"/>
              </a:spcAft>
              <a:buNone/>
            </a:pPr>
            <a:r>
              <a:rPr lang="en-US" sz="2400" dirty="0">
                <a:solidFill>
                  <a:schemeClr val="bg1"/>
                </a:solidFill>
                <a:latin typeface="Calibri"/>
                <a:ea typeface="Calibri"/>
                <a:cs typeface="Calibri"/>
                <a:sym typeface="Calibri"/>
              </a:rPr>
              <a:t>Appeal Process</a:t>
            </a:r>
          </a:p>
          <a:p>
            <a:pPr marL="0" marR="0" lvl="0" indent="0" algn="ctr" rtl="0">
              <a:spcBef>
                <a:spcPts val="0"/>
              </a:spcBef>
              <a:spcAft>
                <a:spcPts val="0"/>
              </a:spcAft>
              <a:buNone/>
            </a:pPr>
            <a:r>
              <a:rPr lang="en-US" sz="2400" b="0" i="0" u="none" strike="noStrike" cap="none" dirty="0">
                <a:solidFill>
                  <a:schemeClr val="bg1"/>
                </a:solidFill>
                <a:latin typeface="Calibri"/>
                <a:ea typeface="Calibri"/>
                <a:cs typeface="Calibri"/>
                <a:sym typeface="Calibri"/>
              </a:rPr>
              <a:t>Conflict of Interest &amp; Commitment</a:t>
            </a:r>
          </a:p>
          <a:p>
            <a:pPr marL="0" marR="0" lvl="0" indent="0" algn="ctr" rtl="0">
              <a:spcBef>
                <a:spcPts val="0"/>
              </a:spcBef>
              <a:spcAft>
                <a:spcPts val="0"/>
              </a:spcAft>
              <a:buNone/>
            </a:pPr>
            <a:r>
              <a:rPr lang="en-US" sz="2400" dirty="0">
                <a:solidFill>
                  <a:schemeClr val="bg1"/>
                </a:solidFill>
                <a:latin typeface="Calibri"/>
                <a:ea typeface="Calibri"/>
                <a:cs typeface="Calibri"/>
                <a:sym typeface="Calibri"/>
              </a:rPr>
              <a:t>Employment contracts</a:t>
            </a:r>
            <a:endParaRPr lang="en-US" sz="2400" b="0" i="0" u="none" strike="noStrike" cap="none" dirty="0">
              <a:solidFill>
                <a:schemeClr val="bg1"/>
              </a:solidFill>
              <a:latin typeface="Calibri"/>
              <a:ea typeface="Calibri"/>
              <a:cs typeface="Calibri"/>
              <a:sym typeface="Calibri"/>
            </a:endParaRPr>
          </a:p>
          <a:p>
            <a:pPr marL="0" marR="0" lvl="0" indent="0" algn="ctr" rtl="0">
              <a:spcBef>
                <a:spcPts val="0"/>
              </a:spcBef>
              <a:spcAft>
                <a:spcPts val="0"/>
              </a:spcAft>
              <a:buNone/>
            </a:pPr>
            <a:endParaRPr sz="1800" b="0" i="0" u="none" strike="noStrike" cap="none" dirty="0">
              <a:solidFill>
                <a:schemeClr val="bg1"/>
              </a:solidFill>
              <a:latin typeface="Calibri"/>
              <a:ea typeface="Calibri"/>
              <a:cs typeface="Calibri"/>
              <a:sym typeface="Calibri"/>
            </a:endParaRPr>
          </a:p>
        </p:txBody>
      </p:sp>
      <p:pic>
        <p:nvPicPr>
          <p:cNvPr id="275" name="Google Shape;275;p7" descr="Logo&#10;&#10;Description automatically generated"/>
          <p:cNvPicPr preferRelativeResize="0"/>
          <p:nvPr/>
        </p:nvPicPr>
        <p:blipFill rotWithShape="1">
          <a:blip r:embed="rId3">
            <a:alphaModFix/>
          </a:blip>
          <a:srcRect/>
          <a:stretch/>
        </p:blipFill>
        <p:spPr>
          <a:xfrm>
            <a:off x="11102252" y="6033944"/>
            <a:ext cx="945619" cy="715003"/>
          </a:xfrm>
          <a:prstGeom prst="rect">
            <a:avLst/>
          </a:prstGeom>
          <a:noFill/>
          <a:ln>
            <a:noFill/>
          </a:ln>
        </p:spPr>
      </p:pic>
      <p:sp>
        <p:nvSpPr>
          <p:cNvPr id="3" name="TextBox 2">
            <a:extLst>
              <a:ext uri="{FF2B5EF4-FFF2-40B4-BE49-F238E27FC236}">
                <a16:creationId xmlns:a16="http://schemas.microsoft.com/office/drawing/2014/main" id="{B1794542-C230-56AA-AEC7-FDE0B072E3AB}"/>
              </a:ext>
            </a:extLst>
          </p:cNvPr>
          <p:cNvSpPr txBox="1"/>
          <p:nvPr/>
        </p:nvSpPr>
        <p:spPr>
          <a:xfrm>
            <a:off x="478967" y="6451249"/>
            <a:ext cx="9158516" cy="312409"/>
          </a:xfrm>
          <a:prstGeom prst="rect">
            <a:avLst/>
          </a:prstGeom>
          <a:noFill/>
        </p:spPr>
        <p:txBody>
          <a:bodyPr wrap="square">
            <a:spAutoFit/>
          </a:bodyPr>
          <a:lstStyle/>
          <a:p>
            <a:r>
              <a:rPr lang="en-US" dirty="0">
                <a:hlinkClick r:id="rId4"/>
              </a:rPr>
              <a:t>University of Michigan Technology Transfer Policy | Standard Practice Guides - University of Michigan (umich.edu)</a:t>
            </a:r>
            <a:endParaRPr lang="en-US" dirty="0"/>
          </a:p>
        </p:txBody>
      </p:sp>
    </p:spTree>
    <p:extLst>
      <p:ext uri="{BB962C8B-B14F-4D97-AF65-F5344CB8AC3E}">
        <p14:creationId xmlns:p14="http://schemas.microsoft.com/office/powerpoint/2010/main" val="2674280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5DA86A-0120-A1A4-5BF3-11FF790995E2}"/>
              </a:ext>
            </a:extLst>
          </p:cNvPr>
          <p:cNvSpPr>
            <a:spLocks noGrp="1"/>
          </p:cNvSpPr>
          <p:nvPr>
            <p:ph type="title"/>
          </p:nvPr>
        </p:nvSpPr>
        <p:spPr>
          <a:xfrm>
            <a:off x="836679" y="723898"/>
            <a:ext cx="6002110" cy="1495425"/>
          </a:xfrm>
        </p:spPr>
        <p:txBody>
          <a:bodyPr>
            <a:normAutofit/>
          </a:bodyPr>
          <a:lstStyle/>
          <a:p>
            <a:r>
              <a:rPr lang="en-US" sz="4000" b="1" dirty="0">
                <a:solidFill>
                  <a:schemeClr val="bg1"/>
                </a:solidFill>
              </a:rPr>
              <a:t>Your Role as an Executive Nurse Leader</a:t>
            </a:r>
            <a:endParaRPr lang="en-US" sz="4000" dirty="0">
              <a:solidFill>
                <a:schemeClr val="bg1"/>
              </a:solidFill>
            </a:endParaRPr>
          </a:p>
        </p:txBody>
      </p:sp>
      <p:pic>
        <p:nvPicPr>
          <p:cNvPr id="6" name="Picture 5" descr="A blurry blue and yellow background&#10;&#10;Description automatically generated">
            <a:extLst>
              <a:ext uri="{FF2B5EF4-FFF2-40B4-BE49-F238E27FC236}">
                <a16:creationId xmlns:a16="http://schemas.microsoft.com/office/drawing/2014/main" id="{A118ECA9-BBEE-7EE5-51AF-866557A1A9AA}"/>
              </a:ext>
            </a:extLst>
          </p:cNvPr>
          <p:cNvPicPr>
            <a:picLocks noChangeAspect="1"/>
          </p:cNvPicPr>
          <p:nvPr/>
        </p:nvPicPr>
        <p:blipFill rotWithShape="1">
          <a:blip r:embed="rId3"/>
          <a:srcRect l="31815" r="14859"/>
          <a:stretch/>
        </p:blipFill>
        <p:spPr>
          <a:xfrm>
            <a:off x="7199440" y="10"/>
            <a:ext cx="4992560" cy="6857990"/>
          </a:xfrm>
          <a:prstGeom prst="rect">
            <a:avLst/>
          </a:prstGeom>
          <a:effectLst/>
        </p:spPr>
      </p:pic>
      <p:graphicFrame>
        <p:nvGraphicFramePr>
          <p:cNvPr id="48" name="Text Placeholder 2">
            <a:extLst>
              <a:ext uri="{FF2B5EF4-FFF2-40B4-BE49-F238E27FC236}">
                <a16:creationId xmlns:a16="http://schemas.microsoft.com/office/drawing/2014/main" id="{673D6F1C-7A62-75D9-C609-DCB21B6EFAF7}"/>
              </a:ext>
            </a:extLst>
          </p:cNvPr>
          <p:cNvGraphicFramePr/>
          <p:nvPr>
            <p:extLst>
              <p:ext uri="{D42A27DB-BD31-4B8C-83A1-F6EECF244321}">
                <p14:modId xmlns:p14="http://schemas.microsoft.com/office/powerpoint/2010/main" val="84232904"/>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52847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6" name="Rectangle 410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9560488B-3A65-3FDE-FED2-D2B8333BD5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306"/>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89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5"/>
        <p:cNvGrpSpPr/>
        <p:nvPr/>
      </p:nvGrpSpPr>
      <p:grpSpPr>
        <a:xfrm>
          <a:off x="0" y="0"/>
          <a:ext cx="0" cy="0"/>
          <a:chOff x="0" y="0"/>
          <a:chExt cx="0" cy="0"/>
        </a:xfrm>
      </p:grpSpPr>
      <p:sp>
        <p:nvSpPr>
          <p:cNvPr id="476" name="Google Shape;476;p22"/>
          <p:cNvSpPr txBox="1">
            <a:spLocks noGrp="1"/>
          </p:cNvSpPr>
          <p:nvPr>
            <p:ph type="title"/>
          </p:nvPr>
        </p:nvSpPr>
        <p:spPr>
          <a:xfrm>
            <a:off x="5115156" y="769448"/>
            <a:ext cx="6586491" cy="1286160"/>
          </a:xfrm>
          <a:prstGeom prst="rect">
            <a:avLst/>
          </a:prstGeom>
          <a:noFill/>
          <a:ln>
            <a:noFill/>
          </a:ln>
        </p:spPr>
        <p:txBody>
          <a:bodyPr spcFirstLastPara="1" wrap="square" lIns="91425" tIns="45700" rIns="91425" bIns="45700" anchor="b" anchorCtr="0">
            <a:noAutofit/>
          </a:bodyPr>
          <a:lstStyle/>
          <a:p>
            <a:pPr algn="ctr">
              <a:buSzPts val="4000"/>
            </a:pPr>
            <a:br>
              <a:rPr lang="en-US" sz="3200" b="1" dirty="0"/>
            </a:br>
            <a:br>
              <a:rPr lang="en-US" sz="3200" b="1" dirty="0"/>
            </a:br>
            <a:br>
              <a:rPr lang="en-US" sz="3200" b="1" dirty="0"/>
            </a:br>
            <a:br>
              <a:rPr lang="en-US" sz="3200" b="1" dirty="0"/>
            </a:br>
            <a:r>
              <a:rPr lang="en-US" b="1" dirty="0"/>
              <a:t>Investors</a:t>
            </a:r>
            <a:br>
              <a:rPr lang="en-US" sz="3200" b="1" dirty="0"/>
            </a:br>
            <a:endParaRPr sz="2800" b="1" dirty="0"/>
          </a:p>
        </p:txBody>
      </p:sp>
      <p:sp>
        <p:nvSpPr>
          <p:cNvPr id="477" name="Google Shape;477;p22"/>
          <p:cNvSpPr txBox="1"/>
          <p:nvPr/>
        </p:nvSpPr>
        <p:spPr>
          <a:xfrm>
            <a:off x="5501853" y="2181821"/>
            <a:ext cx="6586489" cy="3785419"/>
          </a:xfrm>
          <a:prstGeom prst="rect">
            <a:avLst/>
          </a:prstGeom>
          <a:noFill/>
          <a:ln>
            <a:noFill/>
          </a:ln>
        </p:spPr>
        <p:txBody>
          <a:bodyPr spcFirstLastPara="1" wrap="square" lIns="91425" tIns="45700" rIns="91425" bIns="45700" anchor="t" anchorCtr="0">
            <a:normAutofit fontScale="92500" lnSpcReduction="10000"/>
          </a:bodyPr>
          <a:lstStyle/>
          <a:p>
            <a:pPr marL="0" marR="0" lvl="0" indent="0" rtl="0">
              <a:lnSpc>
                <a:spcPct val="90000"/>
              </a:lnSpc>
              <a:spcBef>
                <a:spcPts val="0"/>
              </a:spcBef>
              <a:spcAft>
                <a:spcPts val="0"/>
              </a:spcAft>
              <a:buNone/>
            </a:pPr>
            <a:endParaRPr lang="en-US" sz="2000" b="1" dirty="0"/>
          </a:p>
          <a:p>
            <a:pPr marL="0" marR="0" lvl="0" indent="0" rtl="0">
              <a:lnSpc>
                <a:spcPct val="90000"/>
              </a:lnSpc>
              <a:spcBef>
                <a:spcPts val="0"/>
              </a:spcBef>
              <a:spcAft>
                <a:spcPts val="0"/>
              </a:spcAft>
              <a:buNone/>
            </a:pPr>
            <a:r>
              <a:rPr lang="en-US" sz="2800" b="1" dirty="0"/>
              <a:t>Many ways to fund your idea—the innovator must weigh what the investor  wants to what they will bring to the table</a:t>
            </a:r>
          </a:p>
          <a:p>
            <a:pPr marL="0" marR="0" lvl="0" indent="0" rtl="0">
              <a:lnSpc>
                <a:spcPct val="90000"/>
              </a:lnSpc>
              <a:spcBef>
                <a:spcPts val="0"/>
              </a:spcBef>
              <a:spcAft>
                <a:spcPts val="0"/>
              </a:spcAft>
              <a:buNone/>
            </a:pPr>
            <a:endParaRPr lang="en-US" sz="2000" b="1" dirty="0"/>
          </a:p>
          <a:p>
            <a:pPr marL="0" marR="0" lvl="0" indent="0" rtl="0">
              <a:lnSpc>
                <a:spcPct val="90000"/>
              </a:lnSpc>
              <a:spcBef>
                <a:spcPts val="0"/>
              </a:spcBef>
              <a:spcAft>
                <a:spcPts val="0"/>
              </a:spcAft>
              <a:buNone/>
            </a:pPr>
            <a:endParaRPr lang="en-US" sz="2000" b="1" dirty="0"/>
          </a:p>
          <a:p>
            <a:pPr marL="0" marR="0" lvl="0" indent="0" rtl="0">
              <a:lnSpc>
                <a:spcPct val="90000"/>
              </a:lnSpc>
              <a:spcBef>
                <a:spcPts val="0"/>
              </a:spcBef>
              <a:spcAft>
                <a:spcPts val="0"/>
              </a:spcAft>
              <a:buNone/>
            </a:pPr>
            <a:r>
              <a:rPr lang="en-US" sz="2000" b="1" dirty="0"/>
              <a:t>Research Dollars</a:t>
            </a:r>
            <a:r>
              <a:rPr lang="en-US" sz="2000" dirty="0"/>
              <a:t>-National Institute of Health, Department of Defense, National Science Foundation</a:t>
            </a:r>
          </a:p>
          <a:p>
            <a:pPr marL="0" marR="0" lvl="0" indent="0" rtl="0">
              <a:lnSpc>
                <a:spcPct val="90000"/>
              </a:lnSpc>
              <a:spcBef>
                <a:spcPts val="0"/>
              </a:spcBef>
              <a:spcAft>
                <a:spcPts val="0"/>
              </a:spcAft>
              <a:buNone/>
            </a:pPr>
            <a:endParaRPr lang="en-US" sz="2000" dirty="0"/>
          </a:p>
          <a:p>
            <a:pPr marL="0" marR="0" lvl="0" indent="0" rtl="0">
              <a:lnSpc>
                <a:spcPct val="90000"/>
              </a:lnSpc>
              <a:spcBef>
                <a:spcPts val="0"/>
              </a:spcBef>
              <a:spcAft>
                <a:spcPts val="0"/>
              </a:spcAft>
              <a:buNone/>
            </a:pPr>
            <a:r>
              <a:rPr lang="en-US" sz="2000" b="1" dirty="0"/>
              <a:t>Angel Funding</a:t>
            </a:r>
          </a:p>
          <a:p>
            <a:pPr marL="0" marR="0" lvl="0" indent="0" rtl="0">
              <a:lnSpc>
                <a:spcPct val="90000"/>
              </a:lnSpc>
              <a:spcBef>
                <a:spcPts val="0"/>
              </a:spcBef>
              <a:spcAft>
                <a:spcPts val="0"/>
              </a:spcAft>
              <a:buNone/>
            </a:pPr>
            <a:endParaRPr lang="en-US" sz="2000" b="1" dirty="0"/>
          </a:p>
          <a:p>
            <a:pPr marL="0" marR="0" lvl="0" indent="0" rtl="0">
              <a:lnSpc>
                <a:spcPct val="90000"/>
              </a:lnSpc>
              <a:spcBef>
                <a:spcPts val="0"/>
              </a:spcBef>
              <a:spcAft>
                <a:spcPts val="0"/>
              </a:spcAft>
              <a:buNone/>
            </a:pPr>
            <a:r>
              <a:rPr lang="en-US" sz="2000" b="1" dirty="0"/>
              <a:t>Venture Capital</a:t>
            </a:r>
          </a:p>
          <a:p>
            <a:pPr marL="0" marR="0" lvl="0" indent="0" rtl="0">
              <a:lnSpc>
                <a:spcPct val="90000"/>
              </a:lnSpc>
              <a:spcBef>
                <a:spcPts val="0"/>
              </a:spcBef>
              <a:spcAft>
                <a:spcPts val="0"/>
              </a:spcAft>
              <a:buNone/>
            </a:pPr>
            <a:endParaRPr lang="en-US" sz="2000" b="1" dirty="0"/>
          </a:p>
          <a:p>
            <a:pPr marL="0" marR="0" lvl="0" indent="0" rtl="0">
              <a:lnSpc>
                <a:spcPct val="90000"/>
              </a:lnSpc>
              <a:spcBef>
                <a:spcPts val="0"/>
              </a:spcBef>
              <a:spcAft>
                <a:spcPts val="0"/>
              </a:spcAft>
              <a:buNone/>
            </a:pPr>
            <a:r>
              <a:rPr lang="en-US" sz="2000" b="1" dirty="0"/>
              <a:t>Standard Loans </a:t>
            </a:r>
            <a:r>
              <a:rPr lang="en-US" sz="2000" dirty="0"/>
              <a:t>(small business loans)</a:t>
            </a:r>
          </a:p>
          <a:p>
            <a:pPr marL="0" marR="0" lvl="0" indent="0" rtl="0">
              <a:lnSpc>
                <a:spcPct val="90000"/>
              </a:lnSpc>
              <a:spcBef>
                <a:spcPts val="0"/>
              </a:spcBef>
              <a:spcAft>
                <a:spcPts val="0"/>
              </a:spcAft>
              <a:buNone/>
            </a:pPr>
            <a:endParaRPr lang="en-US" sz="2000" dirty="0"/>
          </a:p>
          <a:p>
            <a:pPr marL="0" marR="0" lvl="0" indent="0" algn="ctr" rtl="0">
              <a:lnSpc>
                <a:spcPct val="90000"/>
              </a:lnSpc>
              <a:spcBef>
                <a:spcPts val="0"/>
              </a:spcBef>
              <a:spcAft>
                <a:spcPts val="0"/>
              </a:spcAft>
              <a:buNone/>
            </a:pPr>
            <a:endParaRPr lang="en-US" sz="2000" dirty="0"/>
          </a:p>
          <a:p>
            <a:pPr marL="0" marR="0" lvl="0" indent="0" algn="ctr" rtl="0">
              <a:lnSpc>
                <a:spcPct val="90000"/>
              </a:lnSpc>
              <a:spcBef>
                <a:spcPts val="0"/>
              </a:spcBef>
              <a:spcAft>
                <a:spcPts val="0"/>
              </a:spcAft>
              <a:buNone/>
            </a:pPr>
            <a:endParaRPr dirty="0"/>
          </a:p>
        </p:txBody>
      </p:sp>
      <p:cxnSp>
        <p:nvCxnSpPr>
          <p:cNvPr id="479" name="Google Shape;479;p22"/>
          <p:cNvCxnSpPr/>
          <p:nvPr/>
        </p:nvCxnSpPr>
        <p:spPr>
          <a:xfrm>
            <a:off x="5080934" y="2115117"/>
            <a:ext cx="6309360" cy="0"/>
          </a:xfrm>
          <a:prstGeom prst="straightConnector1">
            <a:avLst/>
          </a:prstGeom>
          <a:noFill/>
          <a:ln w="19050" cap="flat" cmpd="sng">
            <a:solidFill>
              <a:srgbClr val="7697D6"/>
            </a:solidFill>
            <a:prstDash val="solid"/>
            <a:miter lim="800000"/>
            <a:headEnd type="none" w="sm" len="sm"/>
            <a:tailEnd type="none" w="sm" len="sm"/>
          </a:ln>
        </p:spPr>
      </p:cxnSp>
      <p:pic>
        <p:nvPicPr>
          <p:cNvPr id="481" name="Google Shape;481;p22" descr="Logo&#10;&#10;Description automatically generated"/>
          <p:cNvPicPr preferRelativeResize="0"/>
          <p:nvPr/>
        </p:nvPicPr>
        <p:blipFill rotWithShape="1">
          <a:blip r:embed="rId3">
            <a:alphaModFix/>
          </a:blip>
          <a:srcRect/>
          <a:stretch/>
        </p:blipFill>
        <p:spPr>
          <a:xfrm>
            <a:off x="11102252" y="6033944"/>
            <a:ext cx="945619" cy="715003"/>
          </a:xfrm>
          <a:prstGeom prst="rect">
            <a:avLst/>
          </a:prstGeom>
          <a:noFill/>
          <a:ln>
            <a:noFill/>
          </a:ln>
        </p:spPr>
      </p:pic>
      <p:pic>
        <p:nvPicPr>
          <p:cNvPr id="2052" name="Picture 4">
            <a:extLst>
              <a:ext uri="{FF2B5EF4-FFF2-40B4-BE49-F238E27FC236}">
                <a16:creationId xmlns:a16="http://schemas.microsoft.com/office/drawing/2014/main" id="{3EB87C2A-0672-66DD-10DB-3052646B8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80934"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Shape 297"/>
        <p:cNvGrpSpPr/>
        <p:nvPr/>
      </p:nvGrpSpPr>
      <p:grpSpPr>
        <a:xfrm>
          <a:off x="0" y="0"/>
          <a:ext cx="0" cy="0"/>
          <a:chOff x="0" y="0"/>
          <a:chExt cx="0" cy="0"/>
        </a:xfrm>
      </p:grpSpPr>
      <p:sp useBgFill="1">
        <p:nvSpPr>
          <p:cNvPr id="336" name="Rectangle 335">
            <a:extLst>
              <a:ext uri="{FF2B5EF4-FFF2-40B4-BE49-F238E27FC236}">
                <a16:creationId xmlns:a16="http://schemas.microsoft.com/office/drawing/2014/main" id="{959C6B72-F8E6-4281-8F3E-93FC0DC98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Google Shape;298;p9"/>
          <p:cNvSpPr txBox="1">
            <a:spLocks noGrp="1"/>
          </p:cNvSpPr>
          <p:nvPr>
            <p:ph type="title"/>
          </p:nvPr>
        </p:nvSpPr>
        <p:spPr>
          <a:xfrm>
            <a:off x="612648" y="365125"/>
            <a:ext cx="5295015" cy="2063808"/>
          </a:xfrm>
          <a:prstGeom prst="rect">
            <a:avLst/>
          </a:prstGeom>
        </p:spPr>
        <p:txBody>
          <a:bodyPr spcFirstLastPara="1" vert="horz" lIns="91440" tIns="45720" rIns="91440" bIns="45720" rtlCol="0" anchor="b" anchorCtr="0">
            <a:normAutofit/>
          </a:bodyPr>
          <a:lstStyle/>
          <a:p>
            <a:pPr marL="0" lvl="0" indent="0">
              <a:spcBef>
                <a:spcPct val="0"/>
              </a:spcBef>
              <a:spcAft>
                <a:spcPts val="0"/>
              </a:spcAft>
              <a:buClr>
                <a:schemeClr val="dk1"/>
              </a:buClr>
              <a:buSzPts val="4400"/>
            </a:pPr>
            <a:r>
              <a:rPr lang="en-US" sz="5000" b="1" kern="1200" dirty="0">
                <a:solidFill>
                  <a:schemeClr val="bg1"/>
                </a:solidFill>
                <a:latin typeface="+mj-lt"/>
                <a:ea typeface="+mj-ea"/>
                <a:cs typeface="+mj-cs"/>
              </a:rPr>
              <a:t>Nurse Innovator Companies</a:t>
            </a:r>
            <a:endParaRPr lang="en-US" sz="5000" kern="1200" dirty="0">
              <a:solidFill>
                <a:schemeClr val="bg1"/>
              </a:solidFill>
              <a:latin typeface="+mj-lt"/>
              <a:ea typeface="+mj-ea"/>
              <a:cs typeface="+mj-cs"/>
            </a:endParaRPr>
          </a:p>
        </p:txBody>
      </p:sp>
      <p:pic>
        <p:nvPicPr>
          <p:cNvPr id="6" name="Content Placeholder 4" descr="Graphical user interface, website&#10;&#10;Description automatically generated">
            <a:extLst>
              <a:ext uri="{FF2B5EF4-FFF2-40B4-BE49-F238E27FC236}">
                <a16:creationId xmlns:a16="http://schemas.microsoft.com/office/drawing/2014/main" id="{9692D479-9043-493F-90CA-49BD76EC9894}"/>
              </a:ext>
            </a:extLst>
          </p:cNvPr>
          <p:cNvPicPr>
            <a:picLocks noChangeAspect="1"/>
          </p:cNvPicPr>
          <p:nvPr/>
        </p:nvPicPr>
        <p:blipFill>
          <a:blip r:embed="rId3"/>
          <a:stretch>
            <a:fillRect/>
          </a:stretch>
        </p:blipFill>
        <p:spPr>
          <a:xfrm>
            <a:off x="6532916" y="509703"/>
            <a:ext cx="2540538" cy="2140478"/>
          </a:xfrm>
          <a:prstGeom prst="rect">
            <a:avLst/>
          </a:prstGeom>
          <a:noFill/>
        </p:spPr>
      </p:pic>
      <p:pic>
        <p:nvPicPr>
          <p:cNvPr id="7" name="Google Shape;349;p12" descr="A picture containing text&#10;&#10;Description automatically generated">
            <a:extLst>
              <a:ext uri="{FF2B5EF4-FFF2-40B4-BE49-F238E27FC236}">
                <a16:creationId xmlns:a16="http://schemas.microsoft.com/office/drawing/2014/main" id="{278BDD0B-603A-483B-CD74-F5CAC70AB622}"/>
              </a:ext>
            </a:extLst>
          </p:cNvPr>
          <p:cNvPicPr preferRelativeResize="0"/>
          <p:nvPr/>
        </p:nvPicPr>
        <p:blipFill rotWithShape="1">
          <a:blip r:embed="rId4">
            <a:extLst>
              <a:ext uri="{BEBA8EAE-BF5A-486C-A8C5-ECC9F3942E4B}">
                <a14:imgProps xmlns:a14="http://schemas.microsoft.com/office/drawing/2010/main">
                  <a14:imgLayer r:embed="rId5">
                    <a14:imgEffect>
                      <a14:artisticPhotocopy/>
                    </a14:imgEffect>
                  </a14:imgLayer>
                </a14:imgProps>
              </a:ext>
            </a:extLst>
          </a:blip>
          <a:stretch/>
        </p:blipFill>
        <p:spPr>
          <a:xfrm>
            <a:off x="9287394" y="914399"/>
            <a:ext cx="2540538" cy="1364343"/>
          </a:xfrm>
          <a:prstGeom prst="rect">
            <a:avLst/>
          </a:prstGeom>
          <a:noFill/>
        </p:spPr>
      </p:pic>
      <p:sp>
        <p:nvSpPr>
          <p:cNvPr id="338" name="sketch line">
            <a:extLst>
              <a:ext uri="{FF2B5EF4-FFF2-40B4-BE49-F238E27FC236}">
                <a16:creationId xmlns:a16="http://schemas.microsoft.com/office/drawing/2014/main" id="{490234EE-E0D8-4805-9227-CCEAC6016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Google Shape;299;p9"/>
          <p:cNvSpPr txBox="1">
            <a:spLocks noGrp="1"/>
          </p:cNvSpPr>
          <p:nvPr>
            <p:ph type="body" idx="1"/>
          </p:nvPr>
        </p:nvSpPr>
        <p:spPr>
          <a:xfrm>
            <a:off x="612648" y="2908005"/>
            <a:ext cx="5295015" cy="3268957"/>
          </a:xfrm>
          <a:prstGeom prst="rect">
            <a:avLst/>
          </a:prstGeom>
        </p:spPr>
        <p:txBody>
          <a:bodyPr spcFirstLastPara="1" vert="horz" lIns="91440" tIns="45720" rIns="91440" bIns="45720" rtlCol="0" anchorCtr="0">
            <a:normAutofit/>
          </a:bodyPr>
          <a:lstStyle/>
          <a:p>
            <a:pPr marL="0" lvl="0" indent="-228600">
              <a:spcBef>
                <a:spcPts val="0"/>
              </a:spcBef>
              <a:spcAft>
                <a:spcPts val="0"/>
              </a:spcAft>
              <a:buClr>
                <a:schemeClr val="dk1"/>
              </a:buClr>
              <a:buSzPts val="2800"/>
              <a:buFont typeface="Arial" panose="020B0604020202020204" pitchFamily="34" charset="0"/>
              <a:buChar char="•"/>
            </a:pPr>
            <a:endParaRPr lang="en-US" sz="2200" kern="1200">
              <a:solidFill>
                <a:schemeClr val="tx1"/>
              </a:solidFill>
              <a:latin typeface="+mn-lt"/>
              <a:ea typeface="+mn-ea"/>
              <a:cs typeface="+mn-cs"/>
            </a:endParaRPr>
          </a:p>
          <a:p>
            <a:pPr marL="228600" lvl="0" indent="-228600">
              <a:spcBef>
                <a:spcPts val="1000"/>
              </a:spcBef>
              <a:spcAft>
                <a:spcPts val="0"/>
              </a:spcAft>
              <a:buClr>
                <a:schemeClr val="dk1"/>
              </a:buClr>
              <a:buSzPts val="2800"/>
              <a:buFont typeface="Arial" panose="020B0604020202020204" pitchFamily="34" charset="0"/>
              <a:buChar char="•"/>
            </a:pPr>
            <a:endParaRPr lang="en-US" sz="2200" kern="1200">
              <a:solidFill>
                <a:schemeClr val="tx1"/>
              </a:solidFill>
              <a:latin typeface="+mn-lt"/>
              <a:ea typeface="+mn-ea"/>
              <a:cs typeface="+mn-cs"/>
            </a:endParaRPr>
          </a:p>
          <a:p>
            <a:pPr marL="228600" lvl="0" indent="-228600">
              <a:spcBef>
                <a:spcPts val="1000"/>
              </a:spcBef>
              <a:spcAft>
                <a:spcPts val="0"/>
              </a:spcAft>
              <a:buClr>
                <a:schemeClr val="dk1"/>
              </a:buClr>
              <a:buSzPts val="2800"/>
              <a:buFont typeface="Arial" panose="020B0604020202020204" pitchFamily="34" charset="0"/>
              <a:buChar char="•"/>
            </a:pPr>
            <a:endParaRPr lang="en-US" sz="2200" kern="1200">
              <a:solidFill>
                <a:schemeClr val="tx1"/>
              </a:solidFill>
              <a:latin typeface="+mn-lt"/>
              <a:ea typeface="+mn-ea"/>
              <a:cs typeface="+mn-cs"/>
            </a:endParaRPr>
          </a:p>
        </p:txBody>
      </p:sp>
      <p:pic>
        <p:nvPicPr>
          <p:cNvPr id="5" name="Google Shape;305;p9" descr="A close-up of a logo&#10;&#10;Description automatically generated">
            <a:extLst>
              <a:ext uri="{FF2B5EF4-FFF2-40B4-BE49-F238E27FC236}">
                <a16:creationId xmlns:a16="http://schemas.microsoft.com/office/drawing/2014/main" id="{AE3DCD4A-AB6B-6775-CBC6-B86C3F1D9D90}"/>
              </a:ext>
            </a:extLst>
          </p:cNvPr>
          <p:cNvPicPr preferRelativeResize="0"/>
          <p:nvPr/>
        </p:nvPicPr>
        <p:blipFill rotWithShape="1">
          <a:blip r:embed="rId6"/>
          <a:stretch/>
        </p:blipFill>
        <p:spPr>
          <a:xfrm>
            <a:off x="6532916" y="3611166"/>
            <a:ext cx="5295016" cy="1720880"/>
          </a:xfrm>
          <a:prstGeom prst="rect">
            <a:avLst/>
          </a:prstGeom>
          <a:noFill/>
        </p:spPr>
      </p:pic>
      <p:pic>
        <p:nvPicPr>
          <p:cNvPr id="8" name="Picture 7">
            <a:extLst>
              <a:ext uri="{FF2B5EF4-FFF2-40B4-BE49-F238E27FC236}">
                <a16:creationId xmlns:a16="http://schemas.microsoft.com/office/drawing/2014/main" id="{62B04962-82D9-2C0E-84BA-0AF63EDA732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639" y="5178044"/>
            <a:ext cx="1978908" cy="134772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a:extLst>
            <a:ext uri="{FF2B5EF4-FFF2-40B4-BE49-F238E27FC236}">
              <a16:creationId xmlns:a16="http://schemas.microsoft.com/office/drawing/2014/main" id="{34ABA67E-F99C-0E67-9713-A510C4AB3EEF}"/>
            </a:ext>
          </a:extLst>
        </p:cNvPr>
        <p:cNvGrpSpPr/>
        <p:nvPr/>
      </p:nvGrpSpPr>
      <p:grpSpPr>
        <a:xfrm>
          <a:off x="0" y="0"/>
          <a:ext cx="0" cy="0"/>
          <a:chOff x="0" y="0"/>
          <a:chExt cx="0" cy="0"/>
        </a:xfrm>
      </p:grpSpPr>
      <p:sp>
        <p:nvSpPr>
          <p:cNvPr id="298" name="Google Shape;298;p9">
            <a:extLst>
              <a:ext uri="{FF2B5EF4-FFF2-40B4-BE49-F238E27FC236}">
                <a16:creationId xmlns:a16="http://schemas.microsoft.com/office/drawing/2014/main" id="{45D85874-A96E-6EDF-49AC-FA8719446856}"/>
              </a:ext>
            </a:extLst>
          </p:cNvPr>
          <p:cNvSpPr txBox="1">
            <a:spLocks noGrp="1"/>
          </p:cNvSpPr>
          <p:nvPr>
            <p:ph type="title"/>
          </p:nvPr>
        </p:nvSpPr>
        <p:spPr>
          <a:xfrm>
            <a:off x="324856" y="365125"/>
            <a:ext cx="11490158" cy="1325563"/>
          </a:xfrm>
          <a:prstGeom prst="rect">
            <a:avLst/>
          </a:prstGeom>
          <a:solidFill>
            <a:srgbClr val="B3C6E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Nurse Innovator: </a:t>
            </a:r>
            <a:r>
              <a:rPr lang="en-US"/>
              <a:t>Clayton Shuman, Ph.D., MSN, RN</a:t>
            </a:r>
            <a:endParaRPr/>
          </a:p>
        </p:txBody>
      </p:sp>
      <p:sp>
        <p:nvSpPr>
          <p:cNvPr id="299" name="Google Shape;299;p9">
            <a:extLst>
              <a:ext uri="{FF2B5EF4-FFF2-40B4-BE49-F238E27FC236}">
                <a16:creationId xmlns:a16="http://schemas.microsoft.com/office/drawing/2014/main" id="{6FCAE4C3-0B0E-15E2-B06B-5465B01D4CF7}"/>
              </a:ext>
            </a:extLst>
          </p:cNvPr>
          <p:cNvSpPr txBox="1">
            <a:spLocks noGrp="1"/>
          </p:cNvSpPr>
          <p:nvPr>
            <p:ph type="body" idx="1"/>
          </p:nvPr>
        </p:nvSpPr>
        <p:spPr>
          <a:xfrm>
            <a:off x="838200" y="1811770"/>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300" name="Google Shape;300;p9">
            <a:extLst>
              <a:ext uri="{FF2B5EF4-FFF2-40B4-BE49-F238E27FC236}">
                <a16:creationId xmlns:a16="http://schemas.microsoft.com/office/drawing/2014/main" id="{DF724616-489A-2CD3-E1F6-E4F4572D3A7B}"/>
              </a:ext>
            </a:extLst>
          </p:cNvPr>
          <p:cNvSpPr txBox="1">
            <a:spLocks noGrp="1"/>
          </p:cNvSpPr>
          <p:nvPr>
            <p:ph type="body" idx="2"/>
          </p:nvPr>
        </p:nvSpPr>
        <p:spPr>
          <a:xfrm>
            <a:off x="5414408" y="240038"/>
            <a:ext cx="5413425" cy="3414821"/>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3600"/>
              <a:buNone/>
            </a:pPr>
            <a:r>
              <a:rPr lang="en-US" sz="3600"/>
              <a:t>Nurse Leader EBP Competency Scale &amp; ArtSpective</a:t>
            </a:r>
            <a:endParaRPr sz="3600"/>
          </a:p>
          <a:p>
            <a:pPr marL="0" lvl="0" indent="0" algn="l" rtl="0">
              <a:lnSpc>
                <a:spcPct val="90000"/>
              </a:lnSpc>
              <a:spcBef>
                <a:spcPts val="1000"/>
              </a:spcBef>
              <a:spcAft>
                <a:spcPts val="0"/>
              </a:spcAft>
              <a:buClr>
                <a:schemeClr val="dk1"/>
              </a:buClr>
              <a:buSzPts val="2800"/>
              <a:buNone/>
            </a:pPr>
            <a:endParaRPr/>
          </a:p>
        </p:txBody>
      </p:sp>
      <p:sp>
        <p:nvSpPr>
          <p:cNvPr id="301" name="Google Shape;301;p9">
            <a:extLst>
              <a:ext uri="{FF2B5EF4-FFF2-40B4-BE49-F238E27FC236}">
                <a16:creationId xmlns:a16="http://schemas.microsoft.com/office/drawing/2014/main" id="{F606084A-6EAD-0F99-BB61-B429D96125E7}"/>
              </a:ext>
            </a:extLst>
          </p:cNvPr>
          <p:cNvSpPr/>
          <p:nvPr/>
        </p:nvSpPr>
        <p:spPr>
          <a:xfrm>
            <a:off x="1117831" y="2477930"/>
            <a:ext cx="3492347" cy="3197822"/>
          </a:xfrm>
          <a:prstGeom prst="roundRect">
            <a:avLst>
              <a:gd name="adj" fmla="val 16667"/>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2" name="Google Shape;302;p9">
            <a:extLst>
              <a:ext uri="{FF2B5EF4-FFF2-40B4-BE49-F238E27FC236}">
                <a16:creationId xmlns:a16="http://schemas.microsoft.com/office/drawing/2014/main" id="{8AE422D6-E12B-73CC-EC65-947542A52F0F}"/>
              </a:ext>
            </a:extLst>
          </p:cNvPr>
          <p:cNvSpPr/>
          <p:nvPr/>
        </p:nvSpPr>
        <p:spPr>
          <a:xfrm>
            <a:off x="824345" y="2327564"/>
            <a:ext cx="4094018" cy="3532909"/>
          </a:xfrm>
          <a:prstGeom prst="rect">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pic>
        <p:nvPicPr>
          <p:cNvPr id="304" name="Google Shape;304;p9" descr="Logo&#10;&#10;Description automatically generated">
            <a:extLst>
              <a:ext uri="{FF2B5EF4-FFF2-40B4-BE49-F238E27FC236}">
                <a16:creationId xmlns:a16="http://schemas.microsoft.com/office/drawing/2014/main" id="{E4B6FF23-3580-843D-ECD0-2B55C2CA4EE9}"/>
              </a:ext>
            </a:extLst>
          </p:cNvPr>
          <p:cNvPicPr preferRelativeResize="0"/>
          <p:nvPr/>
        </p:nvPicPr>
        <p:blipFill rotWithShape="1">
          <a:blip r:embed="rId3">
            <a:alphaModFix/>
          </a:blip>
          <a:srcRect/>
          <a:stretch/>
        </p:blipFill>
        <p:spPr>
          <a:xfrm>
            <a:off x="11102252" y="6033944"/>
            <a:ext cx="945619" cy="715003"/>
          </a:xfrm>
          <a:prstGeom prst="rect">
            <a:avLst/>
          </a:prstGeom>
          <a:noFill/>
          <a:ln>
            <a:noFill/>
          </a:ln>
        </p:spPr>
      </p:pic>
      <p:pic>
        <p:nvPicPr>
          <p:cNvPr id="305" name="Google Shape;305;p9">
            <a:extLst>
              <a:ext uri="{FF2B5EF4-FFF2-40B4-BE49-F238E27FC236}">
                <a16:creationId xmlns:a16="http://schemas.microsoft.com/office/drawing/2014/main" id="{4C128481-1A80-5F83-D28F-DD5AE152FD01}"/>
              </a:ext>
            </a:extLst>
          </p:cNvPr>
          <p:cNvPicPr preferRelativeResize="0"/>
          <p:nvPr/>
        </p:nvPicPr>
        <p:blipFill rotWithShape="1">
          <a:blip r:embed="rId4">
            <a:alphaModFix/>
          </a:blip>
          <a:srcRect/>
          <a:stretch/>
        </p:blipFill>
        <p:spPr>
          <a:xfrm>
            <a:off x="7775911" y="4040293"/>
            <a:ext cx="4214706" cy="1371600"/>
          </a:xfrm>
          <a:prstGeom prst="rect">
            <a:avLst/>
          </a:prstGeom>
          <a:noFill/>
          <a:ln>
            <a:noFill/>
          </a:ln>
        </p:spPr>
      </p:pic>
      <p:pic>
        <p:nvPicPr>
          <p:cNvPr id="306" name="Google Shape;306;p9" descr="Text&#10;&#10;Description automatically generated">
            <a:extLst>
              <a:ext uri="{FF2B5EF4-FFF2-40B4-BE49-F238E27FC236}">
                <a16:creationId xmlns:a16="http://schemas.microsoft.com/office/drawing/2014/main" id="{3992E008-BE99-C011-30EE-15A1E8311187}"/>
              </a:ext>
            </a:extLst>
          </p:cNvPr>
          <p:cNvPicPr preferRelativeResize="0"/>
          <p:nvPr/>
        </p:nvPicPr>
        <p:blipFill rotWithShape="1">
          <a:blip r:embed="rId5">
            <a:alphaModFix/>
          </a:blip>
          <a:srcRect/>
          <a:stretch/>
        </p:blipFill>
        <p:spPr>
          <a:xfrm>
            <a:off x="5331095" y="3399874"/>
            <a:ext cx="2468880" cy="3196128"/>
          </a:xfrm>
          <a:prstGeom prst="rect">
            <a:avLst/>
          </a:prstGeom>
          <a:noFill/>
          <a:ln>
            <a:noFill/>
          </a:ln>
        </p:spPr>
      </p:pic>
      <p:sp>
        <p:nvSpPr>
          <p:cNvPr id="3" name="TextBox 2">
            <a:extLst>
              <a:ext uri="{FF2B5EF4-FFF2-40B4-BE49-F238E27FC236}">
                <a16:creationId xmlns:a16="http://schemas.microsoft.com/office/drawing/2014/main" id="{59B7A712-3C16-D14C-A54E-B3A5D4DAA5EE}"/>
              </a:ext>
            </a:extLst>
          </p:cNvPr>
          <p:cNvSpPr txBox="1"/>
          <p:nvPr/>
        </p:nvSpPr>
        <p:spPr>
          <a:xfrm>
            <a:off x="324856" y="6440584"/>
            <a:ext cx="6096000" cy="307777"/>
          </a:xfrm>
          <a:prstGeom prst="rect">
            <a:avLst/>
          </a:prstGeom>
          <a:noFill/>
        </p:spPr>
        <p:txBody>
          <a:bodyPr wrap="square">
            <a:spAutoFit/>
          </a:bodyPr>
          <a:lstStyle/>
          <a:p>
            <a:r>
              <a:rPr lang="en-US" dirty="0">
                <a:hlinkClick r:id="rId6"/>
              </a:rPr>
              <a:t>Dr. Clayton J. Shuman, PhD, MSN, RN (claytonshuman.com)</a:t>
            </a:r>
            <a:endParaRPr lang="en-US" dirty="0"/>
          </a:p>
        </p:txBody>
      </p:sp>
      <p:sp>
        <p:nvSpPr>
          <p:cNvPr id="2" name="AutoShape 2">
            <a:extLst>
              <a:ext uri="{FF2B5EF4-FFF2-40B4-BE49-F238E27FC236}">
                <a16:creationId xmlns:a16="http://schemas.microsoft.com/office/drawing/2014/main" id="{31B891E9-4CC2-EB11-AA38-CD454DE5F7C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person holding a trophy&#10;&#10;Description automatically generated">
            <a:extLst>
              <a:ext uri="{FF2B5EF4-FFF2-40B4-BE49-F238E27FC236}">
                <a16:creationId xmlns:a16="http://schemas.microsoft.com/office/drawing/2014/main" id="{D48CA9F2-B506-B6C5-DF7E-10E296CAE94A}"/>
              </a:ext>
            </a:extLst>
          </p:cNvPr>
          <p:cNvPicPr>
            <a:picLocks noChangeAspect="1"/>
          </p:cNvPicPr>
          <p:nvPr/>
        </p:nvPicPr>
        <p:blipFill>
          <a:blip r:embed="rId7"/>
          <a:stretch>
            <a:fillRect/>
          </a:stretch>
        </p:blipFill>
        <p:spPr>
          <a:xfrm>
            <a:off x="1715815" y="2622935"/>
            <a:ext cx="2514946" cy="2892771"/>
          </a:xfrm>
          <a:prstGeom prst="rect">
            <a:avLst/>
          </a:prstGeom>
        </p:spPr>
      </p:pic>
    </p:spTree>
    <p:extLst>
      <p:ext uri="{BB962C8B-B14F-4D97-AF65-F5344CB8AC3E}">
        <p14:creationId xmlns:p14="http://schemas.microsoft.com/office/powerpoint/2010/main" val="3554977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7"/>
          <p:cNvSpPr txBox="1">
            <a:spLocks noGrp="1"/>
          </p:cNvSpPr>
          <p:nvPr>
            <p:ph type="title"/>
          </p:nvPr>
        </p:nvSpPr>
        <p:spPr>
          <a:xfrm>
            <a:off x="216567" y="425285"/>
            <a:ext cx="11718759" cy="1325563"/>
          </a:xfrm>
          <a:prstGeom prst="rect">
            <a:avLst/>
          </a:prstGeom>
          <a:solidFill>
            <a:srgbClr val="B3C6E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b="1" dirty="0"/>
              <a:t>Nurse Innovator: </a:t>
            </a:r>
            <a:r>
              <a:rPr lang="en-US" sz="4000" dirty="0"/>
              <a:t>Michelle Munro-Kramer Ph.D., CNM, FNP-BC </a:t>
            </a:r>
            <a:endParaRPr dirty="0"/>
          </a:p>
        </p:txBody>
      </p:sp>
      <p:sp>
        <p:nvSpPr>
          <p:cNvPr id="271" name="Google Shape;271;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272" name="Google Shape;272;p7"/>
          <p:cNvSpPr txBox="1">
            <a:spLocks noGrp="1"/>
          </p:cNvSpPr>
          <p:nvPr>
            <p:ph type="body" idx="2"/>
          </p:nvPr>
        </p:nvSpPr>
        <p:spPr>
          <a:xfrm>
            <a:off x="5414408" y="468645"/>
            <a:ext cx="5659761" cy="4351338"/>
          </a:xfrm>
          <a:prstGeom prst="rect">
            <a:avLst/>
          </a:prstGeom>
          <a:noFill/>
          <a:ln>
            <a:noFill/>
          </a:ln>
        </p:spPr>
        <p:txBody>
          <a:bodyPr spcFirstLastPara="1" wrap="square" lIns="91425" tIns="45700" rIns="91425" bIns="45700" anchor="t" anchorCtr="0">
            <a:normAutofit lnSpcReduction="10000"/>
          </a:bodyPr>
          <a:lstStyle/>
          <a:p>
            <a:pPr marL="228600" lvl="0" indent="-50800" algn="l" rtl="0">
              <a:lnSpc>
                <a:spcPct val="90000"/>
              </a:lnSpc>
              <a:spcBef>
                <a:spcPts val="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228600" algn="ctr" rtl="0">
              <a:lnSpc>
                <a:spcPct val="90000"/>
              </a:lnSpc>
              <a:spcBef>
                <a:spcPts val="1000"/>
              </a:spcBef>
              <a:spcAft>
                <a:spcPts val="0"/>
              </a:spcAft>
              <a:buClr>
                <a:schemeClr val="dk1"/>
              </a:buClr>
              <a:buSzPts val="3400"/>
              <a:buChar char="•"/>
            </a:pPr>
            <a:r>
              <a:rPr lang="en-US" sz="3400" dirty="0"/>
              <a:t>Human Trafficking (Modern Slavery) Website &amp; Education Module</a:t>
            </a:r>
            <a:endParaRPr dirty="0"/>
          </a:p>
          <a:p>
            <a:pPr marL="228600" lvl="0" indent="-228600" algn="ctr" rtl="0">
              <a:lnSpc>
                <a:spcPct val="90000"/>
              </a:lnSpc>
              <a:spcBef>
                <a:spcPts val="1000"/>
              </a:spcBef>
              <a:spcAft>
                <a:spcPts val="0"/>
              </a:spcAft>
              <a:buClr>
                <a:schemeClr val="dk1"/>
              </a:buClr>
              <a:buSzPts val="3400"/>
              <a:buChar char="•"/>
            </a:pPr>
            <a:r>
              <a:rPr lang="en-US" sz="3400" dirty="0"/>
              <a:t>The Dynamics of Interpersonal Coercion among College Students Tool</a:t>
            </a:r>
            <a:endParaRPr dirty="0"/>
          </a:p>
          <a:p>
            <a:pPr marL="0" lvl="0" indent="0" algn="l" rtl="0">
              <a:lnSpc>
                <a:spcPct val="90000"/>
              </a:lnSpc>
              <a:spcBef>
                <a:spcPts val="1000"/>
              </a:spcBef>
              <a:spcAft>
                <a:spcPts val="0"/>
              </a:spcAft>
              <a:buClr>
                <a:schemeClr val="dk1"/>
              </a:buClr>
              <a:buSzPts val="2800"/>
              <a:buNone/>
            </a:pPr>
            <a:endParaRPr dirty="0"/>
          </a:p>
        </p:txBody>
      </p:sp>
      <p:sp>
        <p:nvSpPr>
          <p:cNvPr id="273" name="Google Shape;273;p7"/>
          <p:cNvSpPr/>
          <p:nvPr/>
        </p:nvSpPr>
        <p:spPr>
          <a:xfrm>
            <a:off x="1117831" y="2477930"/>
            <a:ext cx="3492347" cy="3197822"/>
          </a:xfrm>
          <a:prstGeom prst="roundRect">
            <a:avLst>
              <a:gd name="adj" fmla="val 16667"/>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74" name="Google Shape;274;p7"/>
          <p:cNvPicPr preferRelativeResize="0"/>
          <p:nvPr/>
        </p:nvPicPr>
        <p:blipFill rotWithShape="1">
          <a:blip r:embed="rId3">
            <a:alphaModFix/>
          </a:blip>
          <a:srcRect/>
          <a:stretch/>
        </p:blipFill>
        <p:spPr>
          <a:xfrm>
            <a:off x="838200" y="2369976"/>
            <a:ext cx="3931920" cy="3663968"/>
          </a:xfrm>
          <a:prstGeom prst="rect">
            <a:avLst/>
          </a:prstGeom>
          <a:noFill/>
          <a:ln w="28575" cap="flat" cmpd="sng">
            <a:solidFill>
              <a:schemeClr val="accent1"/>
            </a:solidFill>
            <a:prstDash val="solid"/>
            <a:round/>
            <a:headEnd type="none" w="sm" len="sm"/>
            <a:tailEnd type="none" w="sm" len="sm"/>
          </a:ln>
        </p:spPr>
      </p:pic>
      <p:pic>
        <p:nvPicPr>
          <p:cNvPr id="275" name="Google Shape;275;p7" descr="Logo&#10;&#10;Description automatically generated"/>
          <p:cNvPicPr preferRelativeResize="0"/>
          <p:nvPr/>
        </p:nvPicPr>
        <p:blipFill rotWithShape="1">
          <a:blip r:embed="rId4">
            <a:alphaModFix/>
          </a:blip>
          <a:srcRect/>
          <a:stretch/>
        </p:blipFill>
        <p:spPr>
          <a:xfrm>
            <a:off x="11102252" y="6033944"/>
            <a:ext cx="945619" cy="715003"/>
          </a:xfrm>
          <a:prstGeom prst="rect">
            <a:avLst/>
          </a:prstGeom>
          <a:noFill/>
          <a:ln>
            <a:noFill/>
          </a:ln>
        </p:spPr>
      </p:pic>
      <p:pic>
        <p:nvPicPr>
          <p:cNvPr id="276" name="Google Shape;276;p7"/>
          <p:cNvPicPr preferRelativeResize="0"/>
          <p:nvPr/>
        </p:nvPicPr>
        <p:blipFill rotWithShape="1">
          <a:blip r:embed="rId5">
            <a:alphaModFix/>
          </a:blip>
          <a:srcRect/>
          <a:stretch/>
        </p:blipFill>
        <p:spPr>
          <a:xfrm>
            <a:off x="6660034" y="4676107"/>
            <a:ext cx="3657600" cy="1828800"/>
          </a:xfrm>
          <a:prstGeom prst="rect">
            <a:avLst/>
          </a:prstGeom>
          <a:noFill/>
          <a:ln>
            <a:noFill/>
          </a:ln>
        </p:spPr>
      </p:pic>
    </p:spTree>
    <p:extLst>
      <p:ext uri="{BB962C8B-B14F-4D97-AF65-F5344CB8AC3E}">
        <p14:creationId xmlns:p14="http://schemas.microsoft.com/office/powerpoint/2010/main" val="270034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Content Placeholder 4" descr="Graphical user interface, website&#10;&#10;Description automatically generated">
            <a:extLst>
              <a:ext uri="{FF2B5EF4-FFF2-40B4-BE49-F238E27FC236}">
                <a16:creationId xmlns:a16="http://schemas.microsoft.com/office/drawing/2014/main" id="{4721E3AA-8F45-FC40-21EA-4C89CDA37CF2}"/>
              </a:ext>
            </a:extLst>
          </p:cNvPr>
          <p:cNvPicPr>
            <a:picLocks noGrp="1" noChangeAspect="1"/>
          </p:cNvPicPr>
          <p:nvPr>
            <p:ph idx="1"/>
          </p:nvPr>
        </p:nvPicPr>
        <p:blipFill>
          <a:blip r:embed="rId3"/>
          <a:stretch>
            <a:fillRect/>
          </a:stretch>
        </p:blipFill>
        <p:spPr>
          <a:xfrm>
            <a:off x="1056821" y="465502"/>
            <a:ext cx="10078357" cy="5926996"/>
          </a:xfrm>
          <a:noFill/>
          <a:effectLst>
            <a:outerShdw blurRad="50800" dist="50800" dir="5400000" algn="ctr" rotWithShape="0">
              <a:schemeClr val="accent1">
                <a:lumMod val="50000"/>
              </a:schemeClr>
            </a:outerShdw>
          </a:effectLst>
        </p:spPr>
      </p:pic>
    </p:spTree>
    <p:extLst>
      <p:ext uri="{BB962C8B-B14F-4D97-AF65-F5344CB8AC3E}">
        <p14:creationId xmlns:p14="http://schemas.microsoft.com/office/powerpoint/2010/main" val="2888820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0" name="Rectangle 9">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itle 1"/>
          <p:cNvSpPr>
            <a:spLocks noGrp="1"/>
          </p:cNvSpPr>
          <p:nvPr>
            <p:ph type="title"/>
          </p:nvPr>
        </p:nvSpPr>
        <p:spPr/>
        <p:txBody>
          <a:bodyPr>
            <a:normAutofit/>
          </a:bodyPr>
          <a:lstStyle/>
          <a:p>
            <a:pPr algn="ctr"/>
            <a:r>
              <a:rPr lang="en-US" b="1" dirty="0"/>
              <a:t>Timeline</a:t>
            </a:r>
          </a:p>
        </p:txBody>
      </p:sp>
      <p:graphicFrame>
        <p:nvGraphicFramePr>
          <p:cNvPr id="4" name="Content Placeholder 3"/>
          <p:cNvGraphicFramePr>
            <a:graphicFrameLocks noGrp="1"/>
          </p:cNvGraphicFramePr>
          <p:nvPr>
            <p:ph idx="1"/>
          </p:nvPr>
        </p:nvGraphicFramePr>
        <p:xfrm>
          <a:off x="508000" y="1848971"/>
          <a:ext cx="11305240" cy="4175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444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86478" y="1683756"/>
            <a:ext cx="3115265" cy="2396359"/>
          </a:xfrm>
        </p:spPr>
        <p:txBody>
          <a:bodyPr anchor="b">
            <a:normAutofit/>
          </a:bodyPr>
          <a:lstStyle/>
          <a:p>
            <a:pPr algn="r"/>
            <a:r>
              <a:rPr lang="en-US" sz="4000" b="1">
                <a:solidFill>
                  <a:srgbClr val="FFFFFF"/>
                </a:solidFill>
              </a:rPr>
              <a:t>Impact</a:t>
            </a:r>
          </a:p>
        </p:txBody>
      </p:sp>
      <p:graphicFrame>
        <p:nvGraphicFramePr>
          <p:cNvPr id="6" name="Content Placeholder 1">
            <a:extLst>
              <a:ext uri="{FF2B5EF4-FFF2-40B4-BE49-F238E27FC236}">
                <a16:creationId xmlns:a16="http://schemas.microsoft.com/office/drawing/2014/main" id="{33D9842F-9367-9E67-0631-1AD30BFEF805}"/>
              </a:ext>
            </a:extLst>
          </p:cNvPr>
          <p:cNvGraphicFramePr>
            <a:graphicFrameLocks noGrp="1"/>
          </p:cNvGraphicFramePr>
          <p:nvPr>
            <p:ph idx="1"/>
            <p:extLst>
              <p:ext uri="{D42A27DB-BD31-4B8C-83A1-F6EECF244321}">
                <p14:modId xmlns:p14="http://schemas.microsoft.com/office/powerpoint/2010/main" val="397703844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463135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2"/>
          <p:cNvSpPr txBox="1">
            <a:spLocks noGrp="1"/>
          </p:cNvSpPr>
          <p:nvPr>
            <p:ph type="title"/>
          </p:nvPr>
        </p:nvSpPr>
        <p:spPr>
          <a:xfrm>
            <a:off x="216567" y="365125"/>
            <a:ext cx="11766885" cy="1325563"/>
          </a:xfrm>
          <a:prstGeom prst="rect">
            <a:avLst/>
          </a:prstGeom>
          <a:solidFill>
            <a:srgbClr val="B3C6E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Nurse Innovator: </a:t>
            </a:r>
            <a:r>
              <a:rPr lang="en-US"/>
              <a:t>Julia Seng, Ph.D., CNM, FAAN </a:t>
            </a:r>
            <a:endParaRPr/>
          </a:p>
        </p:txBody>
      </p:sp>
      <p:sp>
        <p:nvSpPr>
          <p:cNvPr id="343" name="Google Shape;343;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344" name="Google Shape;344;p12"/>
          <p:cNvSpPr txBox="1">
            <a:spLocks noGrp="1"/>
          </p:cNvSpPr>
          <p:nvPr>
            <p:ph type="body" idx="2"/>
          </p:nvPr>
        </p:nvSpPr>
        <p:spPr>
          <a:xfrm>
            <a:off x="5703161" y="468645"/>
            <a:ext cx="5413425"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3600"/>
              <a:buNone/>
            </a:pPr>
            <a:r>
              <a:rPr lang="en-US" sz="3600"/>
              <a:t>Survivor Mom’s </a:t>
            </a:r>
            <a:endParaRPr/>
          </a:p>
          <a:p>
            <a:pPr marL="0" lvl="0" indent="0" algn="ctr" rtl="0">
              <a:lnSpc>
                <a:spcPct val="90000"/>
              </a:lnSpc>
              <a:spcBef>
                <a:spcPts val="1000"/>
              </a:spcBef>
              <a:spcAft>
                <a:spcPts val="0"/>
              </a:spcAft>
              <a:buClr>
                <a:schemeClr val="dk1"/>
              </a:buClr>
              <a:buSzPts val="3600"/>
              <a:buNone/>
            </a:pPr>
            <a:r>
              <a:rPr lang="en-US" sz="3600"/>
              <a:t>Companion Program</a:t>
            </a:r>
            <a:endParaRPr/>
          </a:p>
        </p:txBody>
      </p:sp>
      <p:sp>
        <p:nvSpPr>
          <p:cNvPr id="345" name="Google Shape;345;p12"/>
          <p:cNvSpPr/>
          <p:nvPr/>
        </p:nvSpPr>
        <p:spPr>
          <a:xfrm>
            <a:off x="1117831" y="2477930"/>
            <a:ext cx="3492347" cy="3197822"/>
          </a:xfrm>
          <a:prstGeom prst="roundRect">
            <a:avLst>
              <a:gd name="adj" fmla="val 16667"/>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6" name="Google Shape;346;p12"/>
          <p:cNvSpPr/>
          <p:nvPr/>
        </p:nvSpPr>
        <p:spPr>
          <a:xfrm>
            <a:off x="824345" y="2327564"/>
            <a:ext cx="4094018" cy="3532909"/>
          </a:xfrm>
          <a:prstGeom prst="rect">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pic>
        <p:nvPicPr>
          <p:cNvPr id="347" name="Google Shape;347;p12"/>
          <p:cNvPicPr preferRelativeResize="0"/>
          <p:nvPr/>
        </p:nvPicPr>
        <p:blipFill rotWithShape="1">
          <a:blip r:embed="rId3">
            <a:alphaModFix/>
          </a:blip>
          <a:srcRect/>
          <a:stretch/>
        </p:blipFill>
        <p:spPr>
          <a:xfrm>
            <a:off x="1728002" y="2662843"/>
            <a:ext cx="2272004" cy="2834640"/>
          </a:xfrm>
          <a:prstGeom prst="roundRect">
            <a:avLst>
              <a:gd name="adj" fmla="val 16667"/>
            </a:avLst>
          </a:prstGeom>
          <a:noFill/>
          <a:ln>
            <a:noFill/>
          </a:ln>
        </p:spPr>
      </p:pic>
      <p:pic>
        <p:nvPicPr>
          <p:cNvPr id="348" name="Google Shape;348;p12" descr="Logo&#10;&#10;Description automatically generated"/>
          <p:cNvPicPr preferRelativeResize="0"/>
          <p:nvPr/>
        </p:nvPicPr>
        <p:blipFill rotWithShape="1">
          <a:blip r:embed="rId4">
            <a:alphaModFix/>
          </a:blip>
          <a:srcRect/>
          <a:stretch/>
        </p:blipFill>
        <p:spPr>
          <a:xfrm>
            <a:off x="11102252" y="6033944"/>
            <a:ext cx="945619" cy="715003"/>
          </a:xfrm>
          <a:prstGeom prst="rect">
            <a:avLst/>
          </a:prstGeom>
          <a:noFill/>
          <a:ln>
            <a:noFill/>
          </a:ln>
        </p:spPr>
      </p:pic>
      <p:pic>
        <p:nvPicPr>
          <p:cNvPr id="349" name="Google Shape;349;p12" descr="A picture containing text&#10;&#10;Description automatically generated"/>
          <p:cNvPicPr preferRelativeResize="0"/>
          <p:nvPr/>
        </p:nvPicPr>
        <p:blipFill rotWithShape="1">
          <a:blip r:embed="rId5">
            <a:alphaModFix/>
          </a:blip>
          <a:srcRect/>
          <a:stretch/>
        </p:blipFill>
        <p:spPr>
          <a:xfrm>
            <a:off x="5557237" y="3495580"/>
            <a:ext cx="6034044" cy="219456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121"/>
          <p:cNvSpPr/>
          <p:nvPr/>
        </p:nvSpPr>
        <p:spPr>
          <a:xfrm>
            <a:off x="675967" y="3422167"/>
            <a:ext cx="11516000" cy="1896800"/>
          </a:xfrm>
          <a:prstGeom prst="rightArrow">
            <a:avLst>
              <a:gd name="adj1" fmla="val 50000"/>
              <a:gd name="adj2" fmla="val 50000"/>
            </a:avLst>
          </a:prstGeom>
          <a:solidFill>
            <a:schemeClr val="accent1"/>
          </a:solidFill>
          <a:ln>
            <a:noFill/>
          </a:ln>
        </p:spPr>
        <p:txBody>
          <a:bodyPr spcFirstLastPara="1" wrap="square" lIns="121900" tIns="121900" rIns="121900" bIns="121900" anchor="ctr" anchorCtr="0">
            <a:noAutofit/>
          </a:bodyPr>
          <a:lstStyle/>
          <a:p>
            <a:pPr defTabSz="1219170"/>
            <a:endParaRPr sz="1867"/>
          </a:p>
        </p:txBody>
      </p:sp>
      <p:cxnSp>
        <p:nvCxnSpPr>
          <p:cNvPr id="668" name="Google Shape;668;p121"/>
          <p:cNvCxnSpPr>
            <a:stCxn id="667" idx="1"/>
          </p:cNvCxnSpPr>
          <p:nvPr/>
        </p:nvCxnSpPr>
        <p:spPr>
          <a:xfrm>
            <a:off x="675967" y="4370567"/>
            <a:ext cx="9259200" cy="0"/>
          </a:xfrm>
          <a:prstGeom prst="straightConnector1">
            <a:avLst/>
          </a:prstGeom>
          <a:noFill/>
          <a:ln w="38100" cap="flat" cmpd="sng">
            <a:solidFill>
              <a:srgbClr val="FFE599"/>
            </a:solidFill>
            <a:prstDash val="dot"/>
            <a:round/>
            <a:headEnd type="none" w="med" len="med"/>
            <a:tailEnd type="none" w="med" len="med"/>
          </a:ln>
        </p:spPr>
      </p:cxnSp>
      <p:sp>
        <p:nvSpPr>
          <p:cNvPr id="669" name="Google Shape;669;p121"/>
          <p:cNvSpPr txBox="1">
            <a:spLocks noGrp="1"/>
          </p:cNvSpPr>
          <p:nvPr>
            <p:ph type="title"/>
          </p:nvPr>
        </p:nvSpPr>
        <p:spPr>
          <a:xfrm>
            <a:off x="415600" y="1033567"/>
            <a:ext cx="11360800" cy="718170"/>
          </a:xfrm>
          <a:prstGeom prst="rect">
            <a:avLst/>
          </a:prstGeom>
        </p:spPr>
        <p:txBody>
          <a:bodyPr spcFirstLastPara="1" wrap="square" lIns="121900" tIns="121900" rIns="121900" bIns="121900" anchor="t" anchorCtr="0">
            <a:spAutoFit/>
          </a:bodyPr>
          <a:lstStyle/>
          <a:p>
            <a:r>
              <a:rPr lang="en" sz="3067" dirty="0"/>
              <a:t>Growing Forward Together (GFT) </a:t>
            </a:r>
            <a:endParaRPr sz="3067" dirty="0"/>
          </a:p>
        </p:txBody>
      </p:sp>
      <p:grpSp>
        <p:nvGrpSpPr>
          <p:cNvPr id="670" name="Google Shape;670;p121"/>
          <p:cNvGrpSpPr/>
          <p:nvPr/>
        </p:nvGrpSpPr>
        <p:grpSpPr>
          <a:xfrm>
            <a:off x="4556967" y="2710967"/>
            <a:ext cx="1270400" cy="1937933"/>
            <a:chOff x="3590475" y="2033225"/>
            <a:chExt cx="952800" cy="1453450"/>
          </a:xfrm>
        </p:grpSpPr>
        <p:sp>
          <p:nvSpPr>
            <p:cNvPr id="671" name="Google Shape;671;p121"/>
            <p:cNvSpPr/>
            <p:nvPr/>
          </p:nvSpPr>
          <p:spPr>
            <a:xfrm>
              <a:off x="3860875" y="3074775"/>
              <a:ext cx="411900" cy="411900"/>
            </a:xfrm>
            <a:prstGeom prst="ellipse">
              <a:avLst/>
            </a:prstGeom>
            <a:solidFill>
              <a:srgbClr val="FFFFFF"/>
            </a:solidFill>
            <a:ln>
              <a:noFill/>
            </a:ln>
          </p:spPr>
          <p:txBody>
            <a:bodyPr spcFirstLastPara="1" wrap="square" lIns="121900" tIns="121900" rIns="121900" bIns="121900" anchor="ctr" anchorCtr="0">
              <a:noAutofit/>
            </a:bodyPr>
            <a:lstStyle/>
            <a:p>
              <a:pPr defTabSz="1219170"/>
              <a:endParaRPr sz="1867"/>
            </a:p>
          </p:txBody>
        </p:sp>
        <p:sp>
          <p:nvSpPr>
            <p:cNvPr id="672" name="Google Shape;672;p121"/>
            <p:cNvSpPr txBox="1"/>
            <p:nvPr/>
          </p:nvSpPr>
          <p:spPr>
            <a:xfrm>
              <a:off x="3590475" y="2033225"/>
              <a:ext cx="952800" cy="720900"/>
            </a:xfrm>
            <a:prstGeom prst="rect">
              <a:avLst/>
            </a:prstGeom>
            <a:noFill/>
            <a:ln>
              <a:noFill/>
            </a:ln>
          </p:spPr>
          <p:txBody>
            <a:bodyPr spcFirstLastPara="1" wrap="square" lIns="121900" tIns="0" rIns="121900" bIns="60933" anchor="b" anchorCtr="0">
              <a:noAutofit/>
            </a:bodyPr>
            <a:lstStyle/>
            <a:p>
              <a:pPr algn="ctr" defTabSz="1219170">
                <a:lnSpc>
                  <a:spcPct val="90000"/>
                </a:lnSpc>
                <a:buSzPts val="1100"/>
              </a:pPr>
              <a:endParaRPr sz="1333" b="1">
                <a:solidFill>
                  <a:srgbClr val="FFFFFF"/>
                </a:solidFill>
                <a:latin typeface="Montserrat"/>
                <a:ea typeface="Montserrat"/>
                <a:cs typeface="Montserrat"/>
                <a:sym typeface="Montserrat"/>
              </a:endParaRPr>
            </a:p>
            <a:p>
              <a:pPr algn="ctr" defTabSz="1219170">
                <a:lnSpc>
                  <a:spcPct val="90000"/>
                </a:lnSpc>
              </a:pPr>
              <a:r>
                <a:rPr lang="en" sz="1333" b="1">
                  <a:solidFill>
                    <a:srgbClr val="FFFFFF"/>
                  </a:solidFill>
                  <a:latin typeface="Montserrat"/>
                  <a:ea typeface="Montserrat"/>
                  <a:cs typeface="Montserrat"/>
                  <a:sym typeface="Montserrat"/>
                </a:rPr>
                <a:t>2017:</a:t>
              </a:r>
              <a:endParaRPr sz="1333" b="1">
                <a:solidFill>
                  <a:srgbClr val="FFFFFF"/>
                </a:solidFill>
                <a:latin typeface="Montserrat"/>
                <a:ea typeface="Montserrat"/>
                <a:cs typeface="Montserrat"/>
                <a:sym typeface="Montserrat"/>
              </a:endParaRPr>
            </a:p>
            <a:p>
              <a:pPr algn="ctr" defTabSz="1219170">
                <a:lnSpc>
                  <a:spcPct val="90000"/>
                </a:lnSpc>
              </a:pPr>
              <a:r>
                <a:rPr lang="en" sz="1333" b="1">
                  <a:solidFill>
                    <a:srgbClr val="FFFFFF"/>
                  </a:solidFill>
                  <a:latin typeface="Montserrat"/>
                  <a:ea typeface="Montserrat"/>
                  <a:cs typeface="Montserrat"/>
                  <a:sym typeface="Montserrat"/>
                </a:rPr>
                <a:t>Survivor Mom’s Companion Released</a:t>
              </a:r>
              <a:endParaRPr sz="1333" b="1">
                <a:solidFill>
                  <a:srgbClr val="FFFFFF"/>
                </a:solidFill>
                <a:latin typeface="Montserrat"/>
                <a:ea typeface="Montserrat"/>
                <a:cs typeface="Montserrat"/>
                <a:sym typeface="Montserrat"/>
              </a:endParaRPr>
            </a:p>
          </p:txBody>
        </p:sp>
        <p:grpSp>
          <p:nvGrpSpPr>
            <p:cNvPr id="673" name="Google Shape;673;p121"/>
            <p:cNvGrpSpPr/>
            <p:nvPr/>
          </p:nvGrpSpPr>
          <p:grpSpPr>
            <a:xfrm rot="10800000">
              <a:off x="3891000" y="2754350"/>
              <a:ext cx="356700" cy="143400"/>
              <a:chOff x="856075" y="3891600"/>
              <a:chExt cx="356700" cy="143400"/>
            </a:xfrm>
          </p:grpSpPr>
          <p:cxnSp>
            <p:nvCxnSpPr>
              <p:cNvPr id="674" name="Google Shape;674;p121"/>
              <p:cNvCxnSpPr/>
              <p:nvPr/>
            </p:nvCxnSpPr>
            <p:spPr>
              <a:xfrm>
                <a:off x="856075" y="4035000"/>
                <a:ext cx="356700" cy="0"/>
              </a:xfrm>
              <a:prstGeom prst="straightConnector1">
                <a:avLst/>
              </a:prstGeom>
              <a:noFill/>
              <a:ln w="9525" cap="flat" cmpd="sng">
                <a:solidFill>
                  <a:schemeClr val="accent1"/>
                </a:solidFill>
                <a:prstDash val="solid"/>
                <a:round/>
                <a:headEnd type="none" w="med" len="med"/>
                <a:tailEnd type="none" w="med" len="med"/>
              </a:ln>
            </p:spPr>
          </p:cxnSp>
          <p:cxnSp>
            <p:nvCxnSpPr>
              <p:cNvPr id="675" name="Google Shape;675;p121"/>
              <p:cNvCxnSpPr/>
              <p:nvPr/>
            </p:nvCxnSpPr>
            <p:spPr>
              <a:xfrm>
                <a:off x="1034425" y="3891600"/>
                <a:ext cx="0" cy="143400"/>
              </a:xfrm>
              <a:prstGeom prst="straightConnector1">
                <a:avLst/>
              </a:prstGeom>
              <a:noFill/>
              <a:ln w="9525" cap="flat" cmpd="sng">
                <a:solidFill>
                  <a:schemeClr val="accent1"/>
                </a:solidFill>
                <a:prstDash val="solid"/>
                <a:round/>
                <a:headEnd type="none" w="med" len="med"/>
                <a:tailEnd type="none" w="med" len="med"/>
              </a:ln>
            </p:spPr>
          </p:cxnSp>
        </p:grpSp>
        <p:cxnSp>
          <p:nvCxnSpPr>
            <p:cNvPr id="676" name="Google Shape;676;p121"/>
            <p:cNvCxnSpPr/>
            <p:nvPr/>
          </p:nvCxnSpPr>
          <p:spPr>
            <a:xfrm rot="10800000">
              <a:off x="4066838" y="2868250"/>
              <a:ext cx="0" cy="441600"/>
            </a:xfrm>
            <a:prstGeom prst="straightConnector1">
              <a:avLst/>
            </a:prstGeom>
            <a:noFill/>
            <a:ln w="9525" cap="flat" cmpd="sng">
              <a:solidFill>
                <a:schemeClr val="dk1"/>
              </a:solidFill>
              <a:prstDash val="solid"/>
              <a:round/>
              <a:headEnd type="oval" w="med" len="med"/>
              <a:tailEnd type="none" w="med" len="med"/>
            </a:ln>
          </p:spPr>
        </p:cxnSp>
      </p:grpSp>
      <p:grpSp>
        <p:nvGrpSpPr>
          <p:cNvPr id="677" name="Google Shape;677;p121"/>
          <p:cNvGrpSpPr/>
          <p:nvPr/>
        </p:nvGrpSpPr>
        <p:grpSpPr>
          <a:xfrm>
            <a:off x="697533" y="2710967"/>
            <a:ext cx="2360800" cy="1937933"/>
            <a:chOff x="523150" y="2033225"/>
            <a:chExt cx="1770600" cy="1453450"/>
          </a:xfrm>
        </p:grpSpPr>
        <p:sp>
          <p:nvSpPr>
            <p:cNvPr id="678" name="Google Shape;678;p121"/>
            <p:cNvSpPr/>
            <p:nvPr/>
          </p:nvSpPr>
          <p:spPr>
            <a:xfrm>
              <a:off x="1158550" y="3074775"/>
              <a:ext cx="411900" cy="411900"/>
            </a:xfrm>
            <a:prstGeom prst="ellipse">
              <a:avLst/>
            </a:prstGeom>
            <a:solidFill>
              <a:srgbClr val="FFFFFF"/>
            </a:solidFill>
            <a:ln>
              <a:noFill/>
            </a:ln>
          </p:spPr>
          <p:txBody>
            <a:bodyPr spcFirstLastPara="1" wrap="square" lIns="121900" tIns="121900" rIns="121900" bIns="121900" anchor="ctr" anchorCtr="0">
              <a:noAutofit/>
            </a:bodyPr>
            <a:lstStyle/>
            <a:p>
              <a:pPr defTabSz="1219170"/>
              <a:endParaRPr sz="1867"/>
            </a:p>
          </p:txBody>
        </p:sp>
        <p:sp>
          <p:nvSpPr>
            <p:cNvPr id="679" name="Google Shape;679;p121"/>
            <p:cNvSpPr txBox="1"/>
            <p:nvPr/>
          </p:nvSpPr>
          <p:spPr>
            <a:xfrm>
              <a:off x="523150" y="2033225"/>
              <a:ext cx="1770600" cy="720900"/>
            </a:xfrm>
            <a:prstGeom prst="rect">
              <a:avLst/>
            </a:prstGeom>
            <a:noFill/>
            <a:ln>
              <a:noFill/>
            </a:ln>
          </p:spPr>
          <p:txBody>
            <a:bodyPr spcFirstLastPara="1" wrap="square" lIns="121900" tIns="0" rIns="121900" bIns="60933" anchor="b" anchorCtr="0">
              <a:noAutofit/>
            </a:bodyPr>
            <a:lstStyle/>
            <a:p>
              <a:pPr algn="ctr" defTabSz="1219170">
                <a:lnSpc>
                  <a:spcPct val="90000"/>
                </a:lnSpc>
                <a:buSzPts val="1100"/>
              </a:pPr>
              <a:r>
                <a:rPr lang="en" sz="1333" b="1">
                  <a:solidFill>
                    <a:srgbClr val="FFFFFF"/>
                  </a:solidFill>
                  <a:latin typeface="Montserrat"/>
                  <a:ea typeface="Montserrat"/>
                  <a:cs typeface="Montserrat"/>
                  <a:sym typeface="Montserrat"/>
                </a:rPr>
                <a:t>2013 Clinical and Field Trials UK - Blackpool</a:t>
              </a:r>
              <a:endParaRPr sz="1333" b="1">
                <a:solidFill>
                  <a:srgbClr val="FFFFFF"/>
                </a:solidFill>
                <a:latin typeface="Montserrat"/>
                <a:ea typeface="Montserrat"/>
                <a:cs typeface="Montserrat"/>
                <a:sym typeface="Montserrat"/>
              </a:endParaRPr>
            </a:p>
            <a:p>
              <a:pPr algn="ctr" defTabSz="1219170">
                <a:lnSpc>
                  <a:spcPct val="90000"/>
                </a:lnSpc>
              </a:pPr>
              <a:endParaRPr sz="1333" b="1">
                <a:solidFill>
                  <a:srgbClr val="FFFFFF"/>
                </a:solidFill>
                <a:latin typeface="Montserrat"/>
                <a:ea typeface="Montserrat"/>
                <a:cs typeface="Montserrat"/>
                <a:sym typeface="Montserrat"/>
              </a:endParaRPr>
            </a:p>
          </p:txBody>
        </p:sp>
        <p:grpSp>
          <p:nvGrpSpPr>
            <p:cNvPr id="680" name="Google Shape;680;p121"/>
            <p:cNvGrpSpPr/>
            <p:nvPr/>
          </p:nvGrpSpPr>
          <p:grpSpPr>
            <a:xfrm rot="10800000">
              <a:off x="1186150" y="2754350"/>
              <a:ext cx="356700" cy="143400"/>
              <a:chOff x="1764100" y="3891600"/>
              <a:chExt cx="356700" cy="143400"/>
            </a:xfrm>
          </p:grpSpPr>
          <p:cxnSp>
            <p:nvCxnSpPr>
              <p:cNvPr id="681" name="Google Shape;681;p121"/>
              <p:cNvCxnSpPr/>
              <p:nvPr/>
            </p:nvCxnSpPr>
            <p:spPr>
              <a:xfrm>
                <a:off x="1764100" y="4035000"/>
                <a:ext cx="356700" cy="0"/>
              </a:xfrm>
              <a:prstGeom prst="straightConnector1">
                <a:avLst/>
              </a:prstGeom>
              <a:noFill/>
              <a:ln w="9525" cap="flat" cmpd="sng">
                <a:solidFill>
                  <a:schemeClr val="accent1"/>
                </a:solidFill>
                <a:prstDash val="solid"/>
                <a:round/>
                <a:headEnd type="none" w="med" len="med"/>
                <a:tailEnd type="none" w="med" len="med"/>
              </a:ln>
            </p:spPr>
          </p:cxnSp>
          <p:cxnSp>
            <p:nvCxnSpPr>
              <p:cNvPr id="682" name="Google Shape;682;p121"/>
              <p:cNvCxnSpPr/>
              <p:nvPr/>
            </p:nvCxnSpPr>
            <p:spPr>
              <a:xfrm>
                <a:off x="1942450" y="3891600"/>
                <a:ext cx="0" cy="143400"/>
              </a:xfrm>
              <a:prstGeom prst="straightConnector1">
                <a:avLst/>
              </a:prstGeom>
              <a:noFill/>
              <a:ln w="9525" cap="flat" cmpd="sng">
                <a:solidFill>
                  <a:schemeClr val="accent1"/>
                </a:solidFill>
                <a:prstDash val="solid"/>
                <a:round/>
                <a:headEnd type="none" w="med" len="med"/>
                <a:tailEnd type="none" w="med" len="med"/>
              </a:ln>
            </p:spPr>
          </p:cxnSp>
        </p:grpSp>
        <p:cxnSp>
          <p:nvCxnSpPr>
            <p:cNvPr id="683" name="Google Shape;683;p121"/>
            <p:cNvCxnSpPr/>
            <p:nvPr/>
          </p:nvCxnSpPr>
          <p:spPr>
            <a:xfrm rot="10800000">
              <a:off x="1364500" y="2868250"/>
              <a:ext cx="0" cy="441600"/>
            </a:xfrm>
            <a:prstGeom prst="straightConnector1">
              <a:avLst/>
            </a:prstGeom>
            <a:noFill/>
            <a:ln w="9525" cap="flat" cmpd="sng">
              <a:solidFill>
                <a:schemeClr val="dk1"/>
              </a:solidFill>
              <a:prstDash val="solid"/>
              <a:round/>
              <a:headEnd type="oval" w="med" len="med"/>
              <a:tailEnd type="none" w="med" len="med"/>
            </a:ln>
          </p:spPr>
        </p:cxnSp>
      </p:grpSp>
      <p:grpSp>
        <p:nvGrpSpPr>
          <p:cNvPr id="684" name="Google Shape;684;p121"/>
          <p:cNvGrpSpPr/>
          <p:nvPr/>
        </p:nvGrpSpPr>
        <p:grpSpPr>
          <a:xfrm>
            <a:off x="9316767" y="2647268"/>
            <a:ext cx="2238000" cy="2001633"/>
            <a:chOff x="6987575" y="1985450"/>
            <a:chExt cx="1678500" cy="1501225"/>
          </a:xfrm>
        </p:grpSpPr>
        <p:sp>
          <p:nvSpPr>
            <p:cNvPr id="685" name="Google Shape;685;p121"/>
            <p:cNvSpPr/>
            <p:nvPr/>
          </p:nvSpPr>
          <p:spPr>
            <a:xfrm>
              <a:off x="7620813" y="3074775"/>
              <a:ext cx="411900" cy="411900"/>
            </a:xfrm>
            <a:prstGeom prst="ellipse">
              <a:avLst/>
            </a:prstGeom>
            <a:solidFill>
              <a:srgbClr val="FFFFFF"/>
            </a:solidFill>
            <a:ln>
              <a:noFill/>
            </a:ln>
          </p:spPr>
          <p:txBody>
            <a:bodyPr spcFirstLastPara="1" wrap="square" lIns="121900" tIns="121900" rIns="121900" bIns="121900" anchor="ctr" anchorCtr="0">
              <a:noAutofit/>
            </a:bodyPr>
            <a:lstStyle/>
            <a:p>
              <a:pPr defTabSz="1219170"/>
              <a:endParaRPr sz="1867"/>
            </a:p>
          </p:txBody>
        </p:sp>
        <p:sp>
          <p:nvSpPr>
            <p:cNvPr id="686" name="Google Shape;686;p121"/>
            <p:cNvSpPr txBox="1"/>
            <p:nvPr/>
          </p:nvSpPr>
          <p:spPr>
            <a:xfrm>
              <a:off x="6987575" y="1985450"/>
              <a:ext cx="1678500" cy="768600"/>
            </a:xfrm>
            <a:prstGeom prst="rect">
              <a:avLst/>
            </a:prstGeom>
            <a:noFill/>
            <a:ln>
              <a:noFill/>
            </a:ln>
          </p:spPr>
          <p:txBody>
            <a:bodyPr spcFirstLastPara="1" wrap="square" lIns="121900" tIns="0" rIns="121900" bIns="60933" anchor="b" anchorCtr="0">
              <a:noAutofit/>
            </a:bodyPr>
            <a:lstStyle/>
            <a:p>
              <a:pPr algn="ctr" defTabSz="1219170">
                <a:lnSpc>
                  <a:spcPct val="90000"/>
                </a:lnSpc>
              </a:pPr>
              <a:r>
                <a:rPr lang="en" sz="1333" b="1">
                  <a:solidFill>
                    <a:srgbClr val="FFFFFF"/>
                  </a:solidFill>
                  <a:latin typeface="Montserrat"/>
                  <a:ea typeface="Montserrat"/>
                  <a:cs typeface="Montserrat"/>
                  <a:sym typeface="Montserrat"/>
                </a:rPr>
                <a:t>2021:</a:t>
              </a:r>
              <a:endParaRPr sz="1333" b="1">
                <a:solidFill>
                  <a:srgbClr val="FFFFFF"/>
                </a:solidFill>
                <a:latin typeface="Montserrat"/>
                <a:ea typeface="Montserrat"/>
                <a:cs typeface="Montserrat"/>
                <a:sym typeface="Montserrat"/>
              </a:endParaRPr>
            </a:p>
            <a:p>
              <a:pPr algn="ctr" defTabSz="1219170">
                <a:lnSpc>
                  <a:spcPct val="90000"/>
                </a:lnSpc>
              </a:pPr>
              <a:r>
                <a:rPr lang="en" sz="1333" b="1">
                  <a:solidFill>
                    <a:srgbClr val="FFFFFF"/>
                  </a:solidFill>
                  <a:latin typeface="Montserrat"/>
                  <a:ea typeface="Montserrat"/>
                  <a:cs typeface="Montserrat"/>
                  <a:sym typeface="Montserrat"/>
                </a:rPr>
                <a:t>501(c)3 Formation</a:t>
              </a:r>
              <a:endParaRPr sz="1333" b="1">
                <a:solidFill>
                  <a:srgbClr val="FFFFFF"/>
                </a:solidFill>
                <a:latin typeface="Montserrat"/>
                <a:ea typeface="Montserrat"/>
                <a:cs typeface="Montserrat"/>
                <a:sym typeface="Montserrat"/>
              </a:endParaRPr>
            </a:p>
            <a:p>
              <a:pPr algn="ctr" defTabSz="1219170">
                <a:lnSpc>
                  <a:spcPct val="90000"/>
                </a:lnSpc>
              </a:pPr>
              <a:r>
                <a:rPr lang="en" sz="1333" b="1">
                  <a:solidFill>
                    <a:srgbClr val="FFFFFF"/>
                  </a:solidFill>
                  <a:latin typeface="Montserrat"/>
                  <a:ea typeface="Montserrat"/>
                  <a:cs typeface="Montserrat"/>
                  <a:sym typeface="Montserrat"/>
                </a:rPr>
                <a:t>Program Launch</a:t>
              </a:r>
              <a:endParaRPr sz="1333" b="1">
                <a:solidFill>
                  <a:srgbClr val="FFFFFF"/>
                </a:solidFill>
                <a:latin typeface="Montserrat"/>
                <a:ea typeface="Montserrat"/>
                <a:cs typeface="Montserrat"/>
                <a:sym typeface="Montserrat"/>
              </a:endParaRPr>
            </a:p>
          </p:txBody>
        </p:sp>
        <p:grpSp>
          <p:nvGrpSpPr>
            <p:cNvPr id="687" name="Google Shape;687;p121"/>
            <p:cNvGrpSpPr/>
            <p:nvPr/>
          </p:nvGrpSpPr>
          <p:grpSpPr>
            <a:xfrm rot="10800000">
              <a:off x="7648400" y="2754350"/>
              <a:ext cx="356700" cy="143400"/>
              <a:chOff x="1764100" y="3891600"/>
              <a:chExt cx="356700" cy="143400"/>
            </a:xfrm>
          </p:grpSpPr>
          <p:cxnSp>
            <p:nvCxnSpPr>
              <p:cNvPr id="688" name="Google Shape;688;p121"/>
              <p:cNvCxnSpPr/>
              <p:nvPr/>
            </p:nvCxnSpPr>
            <p:spPr>
              <a:xfrm>
                <a:off x="1764100" y="4035000"/>
                <a:ext cx="356700" cy="0"/>
              </a:xfrm>
              <a:prstGeom prst="straightConnector1">
                <a:avLst/>
              </a:prstGeom>
              <a:noFill/>
              <a:ln w="9525" cap="flat" cmpd="sng">
                <a:solidFill>
                  <a:schemeClr val="accent1"/>
                </a:solidFill>
                <a:prstDash val="solid"/>
                <a:round/>
                <a:headEnd type="none" w="med" len="med"/>
                <a:tailEnd type="none" w="med" len="med"/>
              </a:ln>
            </p:spPr>
          </p:cxnSp>
          <p:cxnSp>
            <p:nvCxnSpPr>
              <p:cNvPr id="689" name="Google Shape;689;p121"/>
              <p:cNvCxnSpPr/>
              <p:nvPr/>
            </p:nvCxnSpPr>
            <p:spPr>
              <a:xfrm>
                <a:off x="1942450" y="3891600"/>
                <a:ext cx="0" cy="143400"/>
              </a:xfrm>
              <a:prstGeom prst="straightConnector1">
                <a:avLst/>
              </a:prstGeom>
              <a:noFill/>
              <a:ln w="9525" cap="flat" cmpd="sng">
                <a:solidFill>
                  <a:schemeClr val="accent1"/>
                </a:solidFill>
                <a:prstDash val="solid"/>
                <a:round/>
                <a:headEnd type="none" w="med" len="med"/>
                <a:tailEnd type="none" w="med" len="med"/>
              </a:ln>
            </p:spPr>
          </p:cxnSp>
        </p:grpSp>
        <p:cxnSp>
          <p:nvCxnSpPr>
            <p:cNvPr id="690" name="Google Shape;690;p121"/>
            <p:cNvCxnSpPr/>
            <p:nvPr/>
          </p:nvCxnSpPr>
          <p:spPr>
            <a:xfrm rot="10800000">
              <a:off x="7826750" y="2868250"/>
              <a:ext cx="0" cy="441600"/>
            </a:xfrm>
            <a:prstGeom prst="straightConnector1">
              <a:avLst/>
            </a:prstGeom>
            <a:noFill/>
            <a:ln w="9525" cap="flat" cmpd="sng">
              <a:solidFill>
                <a:schemeClr val="dk1"/>
              </a:solidFill>
              <a:prstDash val="solid"/>
              <a:round/>
              <a:headEnd type="oval" w="med" len="med"/>
              <a:tailEnd type="none" w="med" len="med"/>
            </a:ln>
          </p:spPr>
        </p:cxnSp>
      </p:grpSp>
      <p:grpSp>
        <p:nvGrpSpPr>
          <p:cNvPr id="691" name="Google Shape;691;p121"/>
          <p:cNvGrpSpPr/>
          <p:nvPr/>
        </p:nvGrpSpPr>
        <p:grpSpPr>
          <a:xfrm>
            <a:off x="2000533" y="4099700"/>
            <a:ext cx="1991600" cy="1899821"/>
            <a:chOff x="1500400" y="3074775"/>
            <a:chExt cx="1493700" cy="1424866"/>
          </a:xfrm>
        </p:grpSpPr>
        <p:sp>
          <p:nvSpPr>
            <p:cNvPr id="692" name="Google Shape;692;p121"/>
            <p:cNvSpPr txBox="1"/>
            <p:nvPr/>
          </p:nvSpPr>
          <p:spPr>
            <a:xfrm>
              <a:off x="1500400" y="3761200"/>
              <a:ext cx="1493700" cy="738441"/>
            </a:xfrm>
            <a:prstGeom prst="rect">
              <a:avLst/>
            </a:prstGeom>
            <a:noFill/>
            <a:ln>
              <a:noFill/>
            </a:ln>
          </p:spPr>
          <p:txBody>
            <a:bodyPr spcFirstLastPara="1" wrap="square" lIns="121900" tIns="121900" rIns="121900" bIns="121900" anchor="t" anchorCtr="0">
              <a:spAutoFit/>
            </a:bodyPr>
            <a:lstStyle/>
            <a:p>
              <a:pPr algn="ctr" defTabSz="1219170">
                <a:lnSpc>
                  <a:spcPct val="90000"/>
                </a:lnSpc>
                <a:buSzPts val="1100"/>
              </a:pPr>
              <a:r>
                <a:rPr lang="en" sz="1333" b="1">
                  <a:solidFill>
                    <a:srgbClr val="FFFFFF"/>
                  </a:solidFill>
                  <a:latin typeface="Montserrat"/>
                  <a:ea typeface="Montserrat"/>
                  <a:cs typeface="Montserrat"/>
                  <a:sym typeface="Montserrat"/>
                </a:rPr>
                <a:t>2016: Co-Developer Monash University IP and Copyright Assignment</a:t>
              </a:r>
              <a:endParaRPr sz="1333" b="1">
                <a:solidFill>
                  <a:srgbClr val="FFFFFF"/>
                </a:solidFill>
                <a:latin typeface="Montserrat"/>
                <a:ea typeface="Montserrat"/>
                <a:cs typeface="Montserrat"/>
                <a:sym typeface="Montserrat"/>
              </a:endParaRPr>
            </a:p>
          </p:txBody>
        </p:sp>
        <p:sp>
          <p:nvSpPr>
            <p:cNvPr id="693" name="Google Shape;693;p121"/>
            <p:cNvSpPr/>
            <p:nvPr/>
          </p:nvSpPr>
          <p:spPr>
            <a:xfrm>
              <a:off x="2041294" y="3074775"/>
              <a:ext cx="411900" cy="411900"/>
            </a:xfrm>
            <a:prstGeom prst="ellipse">
              <a:avLst/>
            </a:prstGeom>
            <a:solidFill>
              <a:srgbClr val="FFFFFF"/>
            </a:solidFill>
            <a:ln>
              <a:noFill/>
            </a:ln>
          </p:spPr>
          <p:txBody>
            <a:bodyPr spcFirstLastPara="1" wrap="square" lIns="121900" tIns="121900" rIns="121900" bIns="121900" anchor="ctr" anchorCtr="0">
              <a:noAutofit/>
            </a:bodyPr>
            <a:lstStyle/>
            <a:p>
              <a:pPr defTabSz="1219170"/>
              <a:endParaRPr sz="1867"/>
            </a:p>
          </p:txBody>
        </p:sp>
        <p:cxnSp>
          <p:nvCxnSpPr>
            <p:cNvPr id="694" name="Google Shape;694;p121"/>
            <p:cNvCxnSpPr/>
            <p:nvPr/>
          </p:nvCxnSpPr>
          <p:spPr>
            <a:xfrm>
              <a:off x="2247250" y="3250900"/>
              <a:ext cx="0" cy="441600"/>
            </a:xfrm>
            <a:prstGeom prst="straightConnector1">
              <a:avLst/>
            </a:prstGeom>
            <a:noFill/>
            <a:ln w="9525" cap="flat" cmpd="sng">
              <a:solidFill>
                <a:schemeClr val="dk1"/>
              </a:solidFill>
              <a:prstDash val="solid"/>
              <a:round/>
              <a:headEnd type="oval" w="med" len="med"/>
              <a:tailEnd type="none" w="med" len="med"/>
            </a:ln>
          </p:spPr>
        </p:cxnSp>
        <p:grpSp>
          <p:nvGrpSpPr>
            <p:cNvPr id="695" name="Google Shape;695;p121"/>
            <p:cNvGrpSpPr/>
            <p:nvPr/>
          </p:nvGrpSpPr>
          <p:grpSpPr>
            <a:xfrm>
              <a:off x="2068900" y="3663000"/>
              <a:ext cx="356700" cy="143400"/>
              <a:chOff x="1764100" y="3891600"/>
              <a:chExt cx="356700" cy="143400"/>
            </a:xfrm>
          </p:grpSpPr>
          <p:cxnSp>
            <p:nvCxnSpPr>
              <p:cNvPr id="696" name="Google Shape;696;p121"/>
              <p:cNvCxnSpPr/>
              <p:nvPr/>
            </p:nvCxnSpPr>
            <p:spPr>
              <a:xfrm>
                <a:off x="1764100" y="4035000"/>
                <a:ext cx="356700" cy="0"/>
              </a:xfrm>
              <a:prstGeom prst="straightConnector1">
                <a:avLst/>
              </a:prstGeom>
              <a:noFill/>
              <a:ln w="9525" cap="flat" cmpd="sng">
                <a:solidFill>
                  <a:schemeClr val="accent1"/>
                </a:solidFill>
                <a:prstDash val="solid"/>
                <a:round/>
                <a:headEnd type="none" w="med" len="med"/>
                <a:tailEnd type="none" w="med" len="med"/>
              </a:ln>
            </p:spPr>
          </p:cxnSp>
          <p:cxnSp>
            <p:nvCxnSpPr>
              <p:cNvPr id="697" name="Google Shape;697;p121"/>
              <p:cNvCxnSpPr/>
              <p:nvPr/>
            </p:nvCxnSpPr>
            <p:spPr>
              <a:xfrm>
                <a:off x="1942450" y="3891600"/>
                <a:ext cx="0" cy="143400"/>
              </a:xfrm>
              <a:prstGeom prst="straightConnector1">
                <a:avLst/>
              </a:prstGeom>
              <a:noFill/>
              <a:ln w="9525" cap="flat" cmpd="sng">
                <a:solidFill>
                  <a:schemeClr val="accent1"/>
                </a:solidFill>
                <a:prstDash val="solid"/>
                <a:round/>
                <a:headEnd type="none" w="med" len="med"/>
                <a:tailEnd type="none" w="med" len="med"/>
              </a:ln>
            </p:spPr>
          </p:cxnSp>
        </p:grpSp>
      </p:grpSp>
      <p:grpSp>
        <p:nvGrpSpPr>
          <p:cNvPr id="698" name="Google Shape;698;p121"/>
          <p:cNvGrpSpPr/>
          <p:nvPr/>
        </p:nvGrpSpPr>
        <p:grpSpPr>
          <a:xfrm>
            <a:off x="5334867" y="4151652"/>
            <a:ext cx="2360800" cy="1876433"/>
            <a:chOff x="6002100" y="3074775"/>
            <a:chExt cx="1770600" cy="1407325"/>
          </a:xfrm>
        </p:grpSpPr>
        <p:sp>
          <p:nvSpPr>
            <p:cNvPr id="699" name="Google Shape;699;p121"/>
            <p:cNvSpPr/>
            <p:nvPr/>
          </p:nvSpPr>
          <p:spPr>
            <a:xfrm>
              <a:off x="6681454" y="3074775"/>
              <a:ext cx="411900" cy="411900"/>
            </a:xfrm>
            <a:prstGeom prst="ellipse">
              <a:avLst/>
            </a:prstGeom>
            <a:solidFill>
              <a:srgbClr val="FFFFFF"/>
            </a:solidFill>
            <a:ln>
              <a:noFill/>
            </a:ln>
          </p:spPr>
          <p:txBody>
            <a:bodyPr spcFirstLastPara="1" wrap="square" lIns="121900" tIns="121900" rIns="121900" bIns="121900" anchor="ctr" anchorCtr="0">
              <a:noAutofit/>
            </a:bodyPr>
            <a:lstStyle/>
            <a:p>
              <a:pPr defTabSz="1219170"/>
              <a:endParaRPr sz="1867"/>
            </a:p>
          </p:txBody>
        </p:sp>
        <p:sp>
          <p:nvSpPr>
            <p:cNvPr id="700" name="Google Shape;700;p121"/>
            <p:cNvSpPr txBox="1"/>
            <p:nvPr/>
          </p:nvSpPr>
          <p:spPr>
            <a:xfrm>
              <a:off x="6002100" y="3761200"/>
              <a:ext cx="1770600" cy="720900"/>
            </a:xfrm>
            <a:prstGeom prst="rect">
              <a:avLst/>
            </a:prstGeom>
            <a:noFill/>
            <a:ln>
              <a:noFill/>
            </a:ln>
          </p:spPr>
          <p:txBody>
            <a:bodyPr spcFirstLastPara="1" wrap="square" lIns="121900" tIns="121900" rIns="121900" bIns="121900" anchor="t" anchorCtr="0">
              <a:noAutofit/>
            </a:bodyPr>
            <a:lstStyle/>
            <a:p>
              <a:pPr algn="ctr" defTabSz="1219170">
                <a:lnSpc>
                  <a:spcPct val="90000"/>
                </a:lnSpc>
                <a:buSzPts val="1100"/>
              </a:pPr>
              <a:r>
                <a:rPr lang="en" sz="1333" b="1">
                  <a:solidFill>
                    <a:srgbClr val="FFFFFF"/>
                  </a:solidFill>
                  <a:latin typeface="Montserrat"/>
                  <a:ea typeface="Montserrat"/>
                  <a:cs typeface="Montserrat"/>
                  <a:sym typeface="Montserrat"/>
                </a:rPr>
                <a:t>1/2021:</a:t>
              </a:r>
              <a:endParaRPr sz="1333" b="1">
                <a:solidFill>
                  <a:srgbClr val="FFFFFF"/>
                </a:solidFill>
                <a:latin typeface="Montserrat"/>
                <a:ea typeface="Montserrat"/>
                <a:cs typeface="Montserrat"/>
                <a:sym typeface="Montserrat"/>
              </a:endParaRPr>
            </a:p>
            <a:p>
              <a:pPr algn="ctr" defTabSz="1219170">
                <a:lnSpc>
                  <a:spcPct val="90000"/>
                </a:lnSpc>
                <a:buSzPts val="1100"/>
              </a:pPr>
              <a:r>
                <a:rPr lang="en" sz="1333" b="1">
                  <a:solidFill>
                    <a:srgbClr val="FFFFFF"/>
                  </a:solidFill>
                  <a:latin typeface="Montserrat"/>
                  <a:ea typeface="Montserrat"/>
                  <a:cs typeface="Montserrat"/>
                  <a:sym typeface="Montserrat"/>
                </a:rPr>
                <a:t>Sidran Institute</a:t>
              </a:r>
              <a:endParaRPr sz="1333" b="1">
                <a:solidFill>
                  <a:srgbClr val="FFFFFF"/>
                </a:solidFill>
                <a:latin typeface="Montserrat"/>
                <a:ea typeface="Montserrat"/>
                <a:cs typeface="Montserrat"/>
                <a:sym typeface="Montserrat"/>
              </a:endParaRPr>
            </a:p>
            <a:p>
              <a:pPr algn="ctr" defTabSz="1219170">
                <a:lnSpc>
                  <a:spcPct val="90000"/>
                </a:lnSpc>
                <a:buSzPts val="1100"/>
              </a:pPr>
              <a:r>
                <a:rPr lang="en" sz="1333" b="1">
                  <a:solidFill>
                    <a:srgbClr val="FFFFFF"/>
                  </a:solidFill>
                  <a:latin typeface="Montserrat"/>
                  <a:ea typeface="Montserrat"/>
                  <a:cs typeface="Montserrat"/>
                  <a:sym typeface="Montserrat"/>
                </a:rPr>
                <a:t>Termination</a:t>
              </a:r>
              <a:endParaRPr sz="1333" b="1">
                <a:solidFill>
                  <a:srgbClr val="FFFFFF"/>
                </a:solidFill>
                <a:latin typeface="Montserrat"/>
                <a:ea typeface="Montserrat"/>
                <a:cs typeface="Montserrat"/>
                <a:sym typeface="Montserrat"/>
              </a:endParaRPr>
            </a:p>
          </p:txBody>
        </p:sp>
        <p:cxnSp>
          <p:nvCxnSpPr>
            <p:cNvPr id="701" name="Google Shape;701;p121"/>
            <p:cNvCxnSpPr/>
            <p:nvPr/>
          </p:nvCxnSpPr>
          <p:spPr>
            <a:xfrm>
              <a:off x="6887413" y="3250900"/>
              <a:ext cx="0" cy="441600"/>
            </a:xfrm>
            <a:prstGeom prst="straightConnector1">
              <a:avLst/>
            </a:prstGeom>
            <a:noFill/>
            <a:ln w="9525" cap="flat" cmpd="sng">
              <a:solidFill>
                <a:schemeClr val="dk1"/>
              </a:solidFill>
              <a:prstDash val="solid"/>
              <a:round/>
              <a:headEnd type="oval" w="med" len="med"/>
              <a:tailEnd type="none" w="med" len="med"/>
            </a:ln>
          </p:spPr>
        </p:cxnSp>
        <p:grpSp>
          <p:nvGrpSpPr>
            <p:cNvPr id="702" name="Google Shape;702;p121"/>
            <p:cNvGrpSpPr/>
            <p:nvPr/>
          </p:nvGrpSpPr>
          <p:grpSpPr>
            <a:xfrm>
              <a:off x="6709063" y="3663000"/>
              <a:ext cx="356700" cy="143400"/>
              <a:chOff x="1764100" y="3891600"/>
              <a:chExt cx="356700" cy="143400"/>
            </a:xfrm>
          </p:grpSpPr>
          <p:cxnSp>
            <p:nvCxnSpPr>
              <p:cNvPr id="703" name="Google Shape;703;p121"/>
              <p:cNvCxnSpPr/>
              <p:nvPr/>
            </p:nvCxnSpPr>
            <p:spPr>
              <a:xfrm>
                <a:off x="1764100" y="4035000"/>
                <a:ext cx="356700" cy="0"/>
              </a:xfrm>
              <a:prstGeom prst="straightConnector1">
                <a:avLst/>
              </a:prstGeom>
              <a:noFill/>
              <a:ln w="9525" cap="flat" cmpd="sng">
                <a:solidFill>
                  <a:schemeClr val="accent1"/>
                </a:solidFill>
                <a:prstDash val="solid"/>
                <a:round/>
                <a:headEnd type="none" w="med" len="med"/>
                <a:tailEnd type="none" w="med" len="med"/>
              </a:ln>
            </p:spPr>
          </p:cxnSp>
          <p:cxnSp>
            <p:nvCxnSpPr>
              <p:cNvPr id="704" name="Google Shape;704;p121"/>
              <p:cNvCxnSpPr/>
              <p:nvPr/>
            </p:nvCxnSpPr>
            <p:spPr>
              <a:xfrm>
                <a:off x="1942450" y="3891600"/>
                <a:ext cx="0" cy="143400"/>
              </a:xfrm>
              <a:prstGeom prst="straightConnector1">
                <a:avLst/>
              </a:prstGeom>
              <a:noFill/>
              <a:ln w="9525" cap="flat" cmpd="sng">
                <a:solidFill>
                  <a:schemeClr val="accent1"/>
                </a:solidFill>
                <a:prstDash val="solid"/>
                <a:round/>
                <a:headEnd type="none" w="med" len="med"/>
                <a:tailEnd type="none" w="med" len="med"/>
              </a:ln>
            </p:spPr>
          </p:cxnSp>
        </p:grpSp>
      </p:grpSp>
      <p:grpSp>
        <p:nvGrpSpPr>
          <p:cNvPr id="705" name="Google Shape;705;p121"/>
          <p:cNvGrpSpPr/>
          <p:nvPr/>
        </p:nvGrpSpPr>
        <p:grpSpPr>
          <a:xfrm>
            <a:off x="-147700" y="4099699"/>
            <a:ext cx="1842800" cy="1776720"/>
            <a:chOff x="-110775" y="3074775"/>
            <a:chExt cx="1382100" cy="1332540"/>
          </a:xfrm>
        </p:grpSpPr>
        <p:sp>
          <p:nvSpPr>
            <p:cNvPr id="706" name="Google Shape;706;p121"/>
            <p:cNvSpPr txBox="1"/>
            <p:nvPr/>
          </p:nvSpPr>
          <p:spPr>
            <a:xfrm>
              <a:off x="-110775" y="3807325"/>
              <a:ext cx="1382100" cy="599990"/>
            </a:xfrm>
            <a:prstGeom prst="rect">
              <a:avLst/>
            </a:prstGeom>
            <a:noFill/>
            <a:ln>
              <a:noFill/>
            </a:ln>
          </p:spPr>
          <p:txBody>
            <a:bodyPr spcFirstLastPara="1" wrap="square" lIns="121900" tIns="121900" rIns="121900" bIns="121900" anchor="t" anchorCtr="0">
              <a:spAutoFit/>
            </a:bodyPr>
            <a:lstStyle/>
            <a:p>
              <a:pPr algn="ctr" defTabSz="1219170">
                <a:lnSpc>
                  <a:spcPct val="90000"/>
                </a:lnSpc>
              </a:pPr>
              <a:r>
                <a:rPr lang="en" sz="1333" b="1">
                  <a:solidFill>
                    <a:srgbClr val="FFFFFF"/>
                  </a:solidFill>
                  <a:latin typeface="Montserrat"/>
                  <a:ea typeface="Montserrat"/>
                  <a:cs typeface="Montserrat"/>
                  <a:sym typeface="Montserrat"/>
                </a:rPr>
                <a:t>7/2013:</a:t>
              </a:r>
              <a:br>
                <a:rPr lang="en" sz="1333" b="1">
                  <a:solidFill>
                    <a:srgbClr val="FFFFFF"/>
                  </a:solidFill>
                  <a:latin typeface="Montserrat"/>
                  <a:ea typeface="Montserrat"/>
                  <a:cs typeface="Montserrat"/>
                  <a:sym typeface="Montserrat"/>
                </a:rPr>
              </a:br>
              <a:r>
                <a:rPr lang="en" sz="1333" b="1">
                  <a:solidFill>
                    <a:srgbClr val="FFFFFF"/>
                  </a:solidFill>
                  <a:latin typeface="Montserrat"/>
                  <a:ea typeface="Montserrat"/>
                  <a:cs typeface="Montserrat"/>
                  <a:sym typeface="Montserrat"/>
                </a:rPr>
                <a:t>Invention</a:t>
              </a:r>
              <a:endParaRPr sz="1333" b="1">
                <a:solidFill>
                  <a:srgbClr val="FFFFFF"/>
                </a:solidFill>
                <a:latin typeface="Montserrat"/>
                <a:ea typeface="Montserrat"/>
                <a:cs typeface="Montserrat"/>
                <a:sym typeface="Montserrat"/>
              </a:endParaRPr>
            </a:p>
            <a:p>
              <a:pPr algn="ctr" defTabSz="1219170">
                <a:lnSpc>
                  <a:spcPct val="90000"/>
                </a:lnSpc>
              </a:pPr>
              <a:r>
                <a:rPr lang="en" sz="1333" b="1">
                  <a:solidFill>
                    <a:srgbClr val="FFFFFF"/>
                  </a:solidFill>
                  <a:latin typeface="Montserrat"/>
                  <a:ea typeface="Montserrat"/>
                  <a:cs typeface="Montserrat"/>
                  <a:sym typeface="Montserrat"/>
                </a:rPr>
                <a:t>Disclosure</a:t>
              </a:r>
              <a:endParaRPr sz="1333" b="1">
                <a:solidFill>
                  <a:srgbClr val="FFFFFF"/>
                </a:solidFill>
                <a:latin typeface="Montserrat"/>
                <a:ea typeface="Montserrat"/>
                <a:cs typeface="Montserrat"/>
                <a:sym typeface="Montserrat"/>
              </a:endParaRPr>
            </a:p>
          </p:txBody>
        </p:sp>
        <p:sp>
          <p:nvSpPr>
            <p:cNvPr id="707" name="Google Shape;707;p121"/>
            <p:cNvSpPr/>
            <p:nvPr/>
          </p:nvSpPr>
          <p:spPr>
            <a:xfrm>
              <a:off x="351594" y="3074775"/>
              <a:ext cx="411900" cy="411900"/>
            </a:xfrm>
            <a:prstGeom prst="ellipse">
              <a:avLst/>
            </a:prstGeom>
            <a:solidFill>
              <a:srgbClr val="FFFFFF"/>
            </a:solidFill>
            <a:ln>
              <a:noFill/>
            </a:ln>
          </p:spPr>
          <p:txBody>
            <a:bodyPr spcFirstLastPara="1" wrap="square" lIns="121900" tIns="121900" rIns="121900" bIns="121900" anchor="ctr" anchorCtr="0">
              <a:noAutofit/>
            </a:bodyPr>
            <a:lstStyle/>
            <a:p>
              <a:pPr defTabSz="1219170"/>
              <a:endParaRPr sz="1867"/>
            </a:p>
          </p:txBody>
        </p:sp>
        <p:cxnSp>
          <p:nvCxnSpPr>
            <p:cNvPr id="708" name="Google Shape;708;p121"/>
            <p:cNvCxnSpPr/>
            <p:nvPr/>
          </p:nvCxnSpPr>
          <p:spPr>
            <a:xfrm>
              <a:off x="557550" y="3250900"/>
              <a:ext cx="0" cy="441600"/>
            </a:xfrm>
            <a:prstGeom prst="straightConnector1">
              <a:avLst/>
            </a:prstGeom>
            <a:noFill/>
            <a:ln w="9525" cap="flat" cmpd="sng">
              <a:solidFill>
                <a:schemeClr val="dk1"/>
              </a:solidFill>
              <a:prstDash val="solid"/>
              <a:round/>
              <a:headEnd type="oval" w="med" len="med"/>
              <a:tailEnd type="none" w="med" len="med"/>
            </a:ln>
          </p:spPr>
        </p:cxnSp>
        <p:grpSp>
          <p:nvGrpSpPr>
            <p:cNvPr id="709" name="Google Shape;709;p121"/>
            <p:cNvGrpSpPr/>
            <p:nvPr/>
          </p:nvGrpSpPr>
          <p:grpSpPr>
            <a:xfrm>
              <a:off x="379200" y="3663000"/>
              <a:ext cx="356700" cy="143400"/>
              <a:chOff x="1764100" y="3891600"/>
              <a:chExt cx="356700" cy="143400"/>
            </a:xfrm>
          </p:grpSpPr>
          <p:cxnSp>
            <p:nvCxnSpPr>
              <p:cNvPr id="710" name="Google Shape;710;p121"/>
              <p:cNvCxnSpPr/>
              <p:nvPr/>
            </p:nvCxnSpPr>
            <p:spPr>
              <a:xfrm>
                <a:off x="1764100" y="4035000"/>
                <a:ext cx="356700" cy="0"/>
              </a:xfrm>
              <a:prstGeom prst="straightConnector1">
                <a:avLst/>
              </a:prstGeom>
              <a:noFill/>
              <a:ln w="9525" cap="flat" cmpd="sng">
                <a:solidFill>
                  <a:schemeClr val="accent1"/>
                </a:solidFill>
                <a:prstDash val="solid"/>
                <a:round/>
                <a:headEnd type="none" w="med" len="med"/>
                <a:tailEnd type="none" w="med" len="med"/>
              </a:ln>
            </p:spPr>
          </p:cxnSp>
          <p:cxnSp>
            <p:nvCxnSpPr>
              <p:cNvPr id="711" name="Google Shape;711;p121"/>
              <p:cNvCxnSpPr/>
              <p:nvPr/>
            </p:nvCxnSpPr>
            <p:spPr>
              <a:xfrm>
                <a:off x="1942450" y="3891600"/>
                <a:ext cx="0" cy="143400"/>
              </a:xfrm>
              <a:prstGeom prst="straightConnector1">
                <a:avLst/>
              </a:prstGeom>
              <a:noFill/>
              <a:ln w="9525" cap="flat" cmpd="sng">
                <a:solidFill>
                  <a:schemeClr val="accent1"/>
                </a:solidFill>
                <a:prstDash val="solid"/>
                <a:round/>
                <a:headEnd type="none" w="med" len="med"/>
                <a:tailEnd type="none" w="med" len="med"/>
              </a:ln>
            </p:spPr>
          </p:cxnSp>
        </p:grpSp>
      </p:grpSp>
      <p:cxnSp>
        <p:nvCxnSpPr>
          <p:cNvPr id="712" name="Google Shape;712;p121"/>
          <p:cNvCxnSpPr/>
          <p:nvPr/>
        </p:nvCxnSpPr>
        <p:spPr>
          <a:xfrm rot="10800000" flipH="1">
            <a:off x="1167533" y="6196367"/>
            <a:ext cx="10449600" cy="19600"/>
          </a:xfrm>
          <a:prstGeom prst="straightConnector1">
            <a:avLst/>
          </a:prstGeom>
          <a:noFill/>
          <a:ln w="38100" cap="flat" cmpd="sng">
            <a:solidFill>
              <a:schemeClr val="accent1"/>
            </a:solidFill>
            <a:prstDash val="solid"/>
            <a:round/>
            <a:headEnd type="none" w="med" len="med"/>
            <a:tailEnd type="triangle" w="med" len="med"/>
          </a:ln>
        </p:spPr>
      </p:cxnSp>
      <p:sp>
        <p:nvSpPr>
          <p:cNvPr id="713" name="Google Shape;713;p121"/>
          <p:cNvSpPr txBox="1"/>
          <p:nvPr/>
        </p:nvSpPr>
        <p:spPr>
          <a:xfrm>
            <a:off x="3668867" y="6193567"/>
            <a:ext cx="4939600" cy="504778"/>
          </a:xfrm>
          <a:prstGeom prst="rect">
            <a:avLst/>
          </a:prstGeom>
          <a:noFill/>
          <a:ln>
            <a:noFill/>
          </a:ln>
        </p:spPr>
        <p:txBody>
          <a:bodyPr spcFirstLastPara="1" wrap="square" lIns="121900" tIns="121900" rIns="121900" bIns="121900" anchor="t" anchorCtr="0">
            <a:spAutoFit/>
          </a:bodyPr>
          <a:lstStyle/>
          <a:p>
            <a:pPr algn="ctr" defTabSz="1219170">
              <a:lnSpc>
                <a:spcPct val="90000"/>
              </a:lnSpc>
            </a:pPr>
            <a:r>
              <a:rPr lang="en" sz="1867" b="1">
                <a:solidFill>
                  <a:srgbClr val="FFFFFF"/>
                </a:solidFill>
                <a:latin typeface="Montserrat"/>
                <a:ea typeface="Montserrat"/>
                <a:cs typeface="Montserrat"/>
                <a:sym typeface="Montserrat"/>
              </a:rPr>
              <a:t>Innovation Partnership Support</a:t>
            </a:r>
            <a:endParaRPr sz="1867" b="1">
              <a:solidFill>
                <a:srgbClr val="FFFFFF"/>
              </a:solidFill>
              <a:latin typeface="Montserrat"/>
              <a:ea typeface="Montserrat"/>
              <a:cs typeface="Montserrat"/>
              <a:sym typeface="Montserrat"/>
            </a:endParaRPr>
          </a:p>
        </p:txBody>
      </p:sp>
      <p:grpSp>
        <p:nvGrpSpPr>
          <p:cNvPr id="714" name="Google Shape;714;p121"/>
          <p:cNvGrpSpPr/>
          <p:nvPr/>
        </p:nvGrpSpPr>
        <p:grpSpPr>
          <a:xfrm>
            <a:off x="3657133" y="2822042"/>
            <a:ext cx="898800" cy="2569903"/>
            <a:chOff x="3609800" y="1964150"/>
            <a:chExt cx="674100" cy="2314950"/>
          </a:xfrm>
        </p:grpSpPr>
        <p:sp>
          <p:nvSpPr>
            <p:cNvPr id="715" name="Google Shape;715;p121"/>
            <p:cNvSpPr/>
            <p:nvPr/>
          </p:nvSpPr>
          <p:spPr>
            <a:xfrm>
              <a:off x="3911900" y="2505200"/>
              <a:ext cx="69900" cy="1773900"/>
            </a:xfrm>
            <a:prstGeom prst="rect">
              <a:avLst/>
            </a:prstGeom>
            <a:solidFill>
              <a:srgbClr val="FFE599"/>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716" name="Google Shape;716;p121"/>
            <p:cNvSpPr/>
            <p:nvPr/>
          </p:nvSpPr>
          <p:spPr>
            <a:xfrm>
              <a:off x="3609800" y="1964150"/>
              <a:ext cx="674100" cy="674100"/>
            </a:xfrm>
            <a:prstGeom prst="flowChartOffpageConnector">
              <a:avLst/>
            </a:prstGeom>
            <a:solidFill>
              <a:srgbClr val="FFE599"/>
            </a:solidFill>
            <a:ln>
              <a:noFill/>
            </a:ln>
          </p:spPr>
          <p:txBody>
            <a:bodyPr spcFirstLastPara="1" wrap="square" lIns="121900" tIns="121900" rIns="121900" bIns="121900" anchor="ctr" anchorCtr="0">
              <a:noAutofit/>
            </a:bodyPr>
            <a:lstStyle/>
            <a:p>
              <a:pPr defTabSz="1219170"/>
              <a:endParaRPr sz="1867"/>
            </a:p>
          </p:txBody>
        </p:sp>
        <p:sp>
          <p:nvSpPr>
            <p:cNvPr id="717" name="Google Shape;717;p121"/>
            <p:cNvSpPr txBox="1"/>
            <p:nvPr/>
          </p:nvSpPr>
          <p:spPr>
            <a:xfrm>
              <a:off x="3609800" y="1972975"/>
              <a:ext cx="674100" cy="532200"/>
            </a:xfrm>
            <a:prstGeom prst="rect">
              <a:avLst/>
            </a:prstGeom>
            <a:noFill/>
            <a:ln>
              <a:noFill/>
            </a:ln>
          </p:spPr>
          <p:txBody>
            <a:bodyPr spcFirstLastPara="1" wrap="square" lIns="0" tIns="48767" rIns="0" bIns="0" anchor="ctr" anchorCtr="0">
              <a:noAutofit/>
            </a:bodyPr>
            <a:lstStyle/>
            <a:p>
              <a:pPr algn="ctr" defTabSz="1219170">
                <a:lnSpc>
                  <a:spcPct val="90000"/>
                </a:lnSpc>
              </a:pPr>
              <a:r>
                <a:rPr lang="en" sz="1200" b="1">
                  <a:solidFill>
                    <a:srgbClr val="00274C"/>
                  </a:solidFill>
                  <a:latin typeface="Montserrat"/>
                  <a:ea typeface="Montserrat"/>
                  <a:cs typeface="Montserrat"/>
                  <a:sym typeface="Montserrat"/>
                </a:rPr>
                <a:t>INITIAL LICENSE</a:t>
              </a:r>
              <a:endParaRPr sz="1200" b="1">
                <a:solidFill>
                  <a:srgbClr val="00274C"/>
                </a:solidFill>
                <a:latin typeface="Montserrat"/>
                <a:ea typeface="Montserrat"/>
                <a:cs typeface="Montserrat"/>
                <a:sym typeface="Montserrat"/>
              </a:endParaRPr>
            </a:p>
            <a:p>
              <a:pPr algn="ctr" defTabSz="1219170">
                <a:lnSpc>
                  <a:spcPct val="90000"/>
                </a:lnSpc>
              </a:pPr>
              <a:r>
                <a:rPr lang="en" sz="1200" b="1">
                  <a:solidFill>
                    <a:srgbClr val="00274C"/>
                  </a:solidFill>
                  <a:latin typeface="Montserrat"/>
                  <a:ea typeface="Montserrat"/>
                  <a:cs typeface="Montserrat"/>
                  <a:sym typeface="Montserrat"/>
                </a:rPr>
                <a:t>7/2016 </a:t>
              </a:r>
              <a:endParaRPr sz="1200" b="1">
                <a:solidFill>
                  <a:srgbClr val="00274C"/>
                </a:solidFill>
                <a:latin typeface="Montserrat"/>
                <a:ea typeface="Montserrat"/>
                <a:cs typeface="Montserrat"/>
                <a:sym typeface="Montserrat"/>
              </a:endParaRPr>
            </a:p>
          </p:txBody>
        </p:sp>
      </p:grpSp>
      <p:pic>
        <p:nvPicPr>
          <p:cNvPr id="718" name="Google Shape;718;p121"/>
          <p:cNvPicPr preferRelativeResize="0"/>
          <p:nvPr/>
        </p:nvPicPr>
        <p:blipFill>
          <a:blip r:embed="rId3">
            <a:alphaModFix/>
          </a:blip>
          <a:stretch>
            <a:fillRect/>
          </a:stretch>
        </p:blipFill>
        <p:spPr>
          <a:xfrm>
            <a:off x="9247400" y="436360"/>
            <a:ext cx="1991600" cy="2108400"/>
          </a:xfrm>
          <a:prstGeom prst="ellipse">
            <a:avLst/>
          </a:prstGeom>
          <a:noFill/>
          <a:ln>
            <a:noFill/>
          </a:ln>
        </p:spPr>
      </p:pic>
      <p:pic>
        <p:nvPicPr>
          <p:cNvPr id="719" name="Google Shape;719;p121"/>
          <p:cNvPicPr preferRelativeResize="0"/>
          <p:nvPr/>
        </p:nvPicPr>
        <p:blipFill>
          <a:blip r:embed="rId4">
            <a:alphaModFix/>
          </a:blip>
          <a:stretch>
            <a:fillRect/>
          </a:stretch>
        </p:blipFill>
        <p:spPr>
          <a:xfrm>
            <a:off x="3657129" y="1842385"/>
            <a:ext cx="898800" cy="889232"/>
          </a:xfrm>
          <a:prstGeom prst="rect">
            <a:avLst/>
          </a:prstGeom>
          <a:noFill/>
          <a:ln>
            <a:noFill/>
          </a:ln>
        </p:spPr>
      </p:pic>
      <p:grpSp>
        <p:nvGrpSpPr>
          <p:cNvPr id="720" name="Google Shape;720;p121"/>
          <p:cNvGrpSpPr/>
          <p:nvPr/>
        </p:nvGrpSpPr>
        <p:grpSpPr>
          <a:xfrm>
            <a:off x="6855133" y="2710967"/>
            <a:ext cx="1656800" cy="1937933"/>
            <a:chOff x="5273375" y="2033225"/>
            <a:chExt cx="1242600" cy="1453450"/>
          </a:xfrm>
        </p:grpSpPr>
        <p:sp>
          <p:nvSpPr>
            <p:cNvPr id="721" name="Google Shape;721;p121"/>
            <p:cNvSpPr/>
            <p:nvPr/>
          </p:nvSpPr>
          <p:spPr>
            <a:xfrm>
              <a:off x="5665896" y="3074775"/>
              <a:ext cx="411900" cy="411900"/>
            </a:xfrm>
            <a:prstGeom prst="ellipse">
              <a:avLst/>
            </a:prstGeom>
            <a:solidFill>
              <a:srgbClr val="FFFFFF"/>
            </a:solidFill>
            <a:ln>
              <a:noFill/>
            </a:ln>
          </p:spPr>
          <p:txBody>
            <a:bodyPr spcFirstLastPara="1" wrap="square" lIns="121900" tIns="121900" rIns="121900" bIns="121900" anchor="ctr" anchorCtr="0">
              <a:noAutofit/>
            </a:bodyPr>
            <a:lstStyle/>
            <a:p>
              <a:pPr defTabSz="1219170"/>
              <a:endParaRPr sz="1867"/>
            </a:p>
          </p:txBody>
        </p:sp>
        <p:sp>
          <p:nvSpPr>
            <p:cNvPr id="722" name="Google Shape;722;p121"/>
            <p:cNvSpPr txBox="1"/>
            <p:nvPr/>
          </p:nvSpPr>
          <p:spPr>
            <a:xfrm>
              <a:off x="5273375" y="2033225"/>
              <a:ext cx="1242600" cy="720900"/>
            </a:xfrm>
            <a:prstGeom prst="rect">
              <a:avLst/>
            </a:prstGeom>
            <a:noFill/>
            <a:ln>
              <a:noFill/>
            </a:ln>
          </p:spPr>
          <p:txBody>
            <a:bodyPr spcFirstLastPara="1" wrap="square" lIns="121900" tIns="0" rIns="121900" bIns="60933" anchor="b" anchorCtr="0">
              <a:noAutofit/>
            </a:bodyPr>
            <a:lstStyle/>
            <a:p>
              <a:pPr algn="ctr" defTabSz="1219170">
                <a:lnSpc>
                  <a:spcPct val="90000"/>
                </a:lnSpc>
              </a:pPr>
              <a:r>
                <a:rPr lang="en" sz="1333" b="1">
                  <a:solidFill>
                    <a:srgbClr val="FFFFFF"/>
                  </a:solidFill>
                  <a:latin typeface="Montserrat"/>
                  <a:ea typeface="Montserrat"/>
                  <a:cs typeface="Montserrat"/>
                  <a:sym typeface="Montserrat"/>
                </a:rPr>
                <a:t>9/2020 - 3/2021:</a:t>
              </a:r>
              <a:endParaRPr sz="1333" b="1">
                <a:solidFill>
                  <a:srgbClr val="FFFFFF"/>
                </a:solidFill>
                <a:latin typeface="Montserrat"/>
                <a:ea typeface="Montserrat"/>
                <a:cs typeface="Montserrat"/>
                <a:sym typeface="Montserrat"/>
              </a:endParaRPr>
            </a:p>
            <a:p>
              <a:pPr algn="ctr" defTabSz="1219170">
                <a:lnSpc>
                  <a:spcPct val="90000"/>
                </a:lnSpc>
              </a:pPr>
              <a:r>
                <a:rPr lang="en" sz="1333" b="1">
                  <a:solidFill>
                    <a:srgbClr val="FFFFFF"/>
                  </a:solidFill>
                  <a:latin typeface="Montserrat"/>
                  <a:ea typeface="Montserrat"/>
                  <a:cs typeface="Montserrat"/>
                  <a:sym typeface="Montserrat"/>
                </a:rPr>
                <a:t>Partner Evaluation</a:t>
              </a:r>
              <a:endParaRPr sz="1333" b="1">
                <a:solidFill>
                  <a:srgbClr val="FFFFFF"/>
                </a:solidFill>
                <a:latin typeface="Montserrat"/>
                <a:ea typeface="Montserrat"/>
                <a:cs typeface="Montserrat"/>
                <a:sym typeface="Montserrat"/>
              </a:endParaRPr>
            </a:p>
          </p:txBody>
        </p:sp>
        <p:grpSp>
          <p:nvGrpSpPr>
            <p:cNvPr id="723" name="Google Shape;723;p121"/>
            <p:cNvGrpSpPr/>
            <p:nvPr/>
          </p:nvGrpSpPr>
          <p:grpSpPr>
            <a:xfrm rot="10800000">
              <a:off x="5693500" y="2754350"/>
              <a:ext cx="356700" cy="143400"/>
              <a:chOff x="1840300" y="3891600"/>
              <a:chExt cx="356700" cy="143400"/>
            </a:xfrm>
          </p:grpSpPr>
          <p:cxnSp>
            <p:nvCxnSpPr>
              <p:cNvPr id="724" name="Google Shape;724;p121"/>
              <p:cNvCxnSpPr/>
              <p:nvPr/>
            </p:nvCxnSpPr>
            <p:spPr>
              <a:xfrm>
                <a:off x="1840300" y="4035000"/>
                <a:ext cx="356700" cy="0"/>
              </a:xfrm>
              <a:prstGeom prst="straightConnector1">
                <a:avLst/>
              </a:prstGeom>
              <a:noFill/>
              <a:ln w="9525" cap="flat" cmpd="sng">
                <a:solidFill>
                  <a:schemeClr val="accent1"/>
                </a:solidFill>
                <a:prstDash val="solid"/>
                <a:round/>
                <a:headEnd type="none" w="med" len="med"/>
                <a:tailEnd type="none" w="med" len="med"/>
              </a:ln>
            </p:spPr>
          </p:cxnSp>
          <p:cxnSp>
            <p:nvCxnSpPr>
              <p:cNvPr id="725" name="Google Shape;725;p121"/>
              <p:cNvCxnSpPr/>
              <p:nvPr/>
            </p:nvCxnSpPr>
            <p:spPr>
              <a:xfrm>
                <a:off x="2018650" y="3891600"/>
                <a:ext cx="0" cy="143400"/>
              </a:xfrm>
              <a:prstGeom prst="straightConnector1">
                <a:avLst/>
              </a:prstGeom>
              <a:noFill/>
              <a:ln w="9525" cap="flat" cmpd="sng">
                <a:solidFill>
                  <a:schemeClr val="accent1"/>
                </a:solidFill>
                <a:prstDash val="solid"/>
                <a:round/>
                <a:headEnd type="none" w="med" len="med"/>
                <a:tailEnd type="none" w="med" len="med"/>
              </a:ln>
            </p:spPr>
          </p:cxnSp>
        </p:grpSp>
        <p:cxnSp>
          <p:nvCxnSpPr>
            <p:cNvPr id="726" name="Google Shape;726;p121"/>
            <p:cNvCxnSpPr/>
            <p:nvPr/>
          </p:nvCxnSpPr>
          <p:spPr>
            <a:xfrm rot="10800000">
              <a:off x="5871850" y="2868250"/>
              <a:ext cx="0" cy="441600"/>
            </a:xfrm>
            <a:prstGeom prst="straightConnector1">
              <a:avLst/>
            </a:prstGeom>
            <a:noFill/>
            <a:ln w="9525" cap="flat" cmpd="sng">
              <a:solidFill>
                <a:schemeClr val="dk1"/>
              </a:solidFill>
              <a:prstDash val="solid"/>
              <a:round/>
              <a:headEnd type="oval" w="med" len="med"/>
              <a:tailEnd type="none" w="med" len="med"/>
            </a:ln>
          </p:spPr>
        </p:cxnSp>
      </p:grpSp>
      <p:grpSp>
        <p:nvGrpSpPr>
          <p:cNvPr id="727" name="Google Shape;727;p121"/>
          <p:cNvGrpSpPr/>
          <p:nvPr/>
        </p:nvGrpSpPr>
        <p:grpSpPr>
          <a:xfrm>
            <a:off x="8689233" y="2822042"/>
            <a:ext cx="898800" cy="2569903"/>
            <a:chOff x="3609800" y="1964150"/>
            <a:chExt cx="674100" cy="2314950"/>
          </a:xfrm>
        </p:grpSpPr>
        <p:sp>
          <p:nvSpPr>
            <p:cNvPr id="728" name="Google Shape;728;p121"/>
            <p:cNvSpPr/>
            <p:nvPr/>
          </p:nvSpPr>
          <p:spPr>
            <a:xfrm>
              <a:off x="3911900" y="2505200"/>
              <a:ext cx="69900" cy="1773900"/>
            </a:xfrm>
            <a:prstGeom prst="rect">
              <a:avLst/>
            </a:prstGeom>
            <a:solidFill>
              <a:srgbClr val="FFE599"/>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729" name="Google Shape;729;p121"/>
            <p:cNvSpPr/>
            <p:nvPr/>
          </p:nvSpPr>
          <p:spPr>
            <a:xfrm>
              <a:off x="3609800" y="1964150"/>
              <a:ext cx="674100" cy="674100"/>
            </a:xfrm>
            <a:prstGeom prst="flowChartOffpageConnector">
              <a:avLst/>
            </a:prstGeom>
            <a:solidFill>
              <a:srgbClr val="FFE599"/>
            </a:solidFill>
            <a:ln>
              <a:noFill/>
            </a:ln>
          </p:spPr>
          <p:txBody>
            <a:bodyPr spcFirstLastPara="1" wrap="square" lIns="121900" tIns="121900" rIns="121900" bIns="121900" anchor="ctr" anchorCtr="0">
              <a:noAutofit/>
            </a:bodyPr>
            <a:lstStyle/>
            <a:p>
              <a:pPr defTabSz="1219170"/>
              <a:endParaRPr sz="1867"/>
            </a:p>
          </p:txBody>
        </p:sp>
        <p:sp>
          <p:nvSpPr>
            <p:cNvPr id="730" name="Google Shape;730;p121"/>
            <p:cNvSpPr txBox="1"/>
            <p:nvPr/>
          </p:nvSpPr>
          <p:spPr>
            <a:xfrm>
              <a:off x="3609800" y="1972975"/>
              <a:ext cx="674100" cy="532200"/>
            </a:xfrm>
            <a:prstGeom prst="rect">
              <a:avLst/>
            </a:prstGeom>
            <a:noFill/>
            <a:ln>
              <a:noFill/>
            </a:ln>
          </p:spPr>
          <p:txBody>
            <a:bodyPr spcFirstLastPara="1" wrap="square" lIns="0" tIns="48767" rIns="0" bIns="0" anchor="ctr" anchorCtr="0">
              <a:noAutofit/>
            </a:bodyPr>
            <a:lstStyle/>
            <a:p>
              <a:pPr algn="ctr" defTabSz="1219170">
                <a:lnSpc>
                  <a:spcPct val="90000"/>
                </a:lnSpc>
              </a:pPr>
              <a:r>
                <a:rPr lang="en" sz="1200" b="1">
                  <a:solidFill>
                    <a:srgbClr val="00274C"/>
                  </a:solidFill>
                  <a:latin typeface="Montserrat"/>
                  <a:ea typeface="Montserrat"/>
                  <a:cs typeface="Montserrat"/>
                  <a:sym typeface="Montserrat"/>
                </a:rPr>
                <a:t>GFT LICENSE</a:t>
              </a:r>
              <a:endParaRPr sz="1200" b="1">
                <a:solidFill>
                  <a:srgbClr val="00274C"/>
                </a:solidFill>
                <a:latin typeface="Montserrat"/>
                <a:ea typeface="Montserrat"/>
                <a:cs typeface="Montserrat"/>
                <a:sym typeface="Montserrat"/>
              </a:endParaRPr>
            </a:p>
            <a:p>
              <a:pPr algn="ctr" defTabSz="1219170">
                <a:lnSpc>
                  <a:spcPct val="90000"/>
                </a:lnSpc>
              </a:pPr>
              <a:r>
                <a:rPr lang="en" sz="1200" b="1">
                  <a:solidFill>
                    <a:srgbClr val="00274C"/>
                  </a:solidFill>
                  <a:latin typeface="Montserrat"/>
                  <a:ea typeface="Montserrat"/>
                  <a:cs typeface="Montserrat"/>
                  <a:sym typeface="Montserrat"/>
                </a:rPr>
                <a:t>3/2021 </a:t>
              </a:r>
              <a:endParaRPr sz="1200" b="1">
                <a:solidFill>
                  <a:srgbClr val="00274C"/>
                </a:solidFill>
                <a:latin typeface="Montserrat"/>
                <a:ea typeface="Montserrat"/>
                <a:cs typeface="Montserrat"/>
                <a:sym typeface="Montserrat"/>
              </a:endParaRPr>
            </a:p>
          </p:txBody>
        </p:sp>
      </p:grpSp>
      <p:pic>
        <p:nvPicPr>
          <p:cNvPr id="731" name="Google Shape;731;p121"/>
          <p:cNvPicPr preferRelativeResize="0"/>
          <p:nvPr/>
        </p:nvPicPr>
        <p:blipFill>
          <a:blip r:embed="rId5">
            <a:alphaModFix/>
          </a:blip>
          <a:stretch>
            <a:fillRect/>
          </a:stretch>
        </p:blipFill>
        <p:spPr>
          <a:xfrm>
            <a:off x="8379564" y="2387366"/>
            <a:ext cx="1656633" cy="399397"/>
          </a:xfrm>
          <a:prstGeom prst="rect">
            <a:avLst/>
          </a:prstGeom>
          <a:noFill/>
          <a:ln>
            <a:noFill/>
          </a:ln>
        </p:spPr>
      </p:pic>
      <p:sp>
        <p:nvSpPr>
          <p:cNvPr id="3" name="TextBox 2">
            <a:extLst>
              <a:ext uri="{FF2B5EF4-FFF2-40B4-BE49-F238E27FC236}">
                <a16:creationId xmlns:a16="http://schemas.microsoft.com/office/drawing/2014/main" id="{746A99E2-F9F5-1E84-B2C1-A68271AD0603}"/>
              </a:ext>
            </a:extLst>
          </p:cNvPr>
          <p:cNvSpPr txBox="1"/>
          <p:nvPr/>
        </p:nvSpPr>
        <p:spPr>
          <a:xfrm>
            <a:off x="2933700" y="3223816"/>
            <a:ext cx="6172200" cy="379656"/>
          </a:xfrm>
          <a:prstGeom prst="rect">
            <a:avLst/>
          </a:prstGeom>
          <a:noFill/>
        </p:spPr>
        <p:txBody>
          <a:bodyPr wrap="square">
            <a:spAutoFit/>
          </a:bodyPr>
          <a:lstStyle/>
          <a:p>
            <a:pPr defTabSz="1219170"/>
            <a:r>
              <a:rPr lang="en-US" sz="1867"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p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rot="-5400000" flipH="1">
            <a:off x="2667383" y="-2666616"/>
            <a:ext cx="6858000" cy="12191233"/>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rot="10800000" flipH="1">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88" name="Google Shape;188;p3"/>
          <p:cNvSpPr/>
          <p:nvPr/>
        </p:nvSpPr>
        <p:spPr>
          <a:xfrm rot="-5400000" flipH="1">
            <a:off x="3683107" y="-1967451"/>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CA994985-AF50-AB19-9E82-C68DA932B0C0}"/>
              </a:ext>
            </a:extLst>
          </p:cNvPr>
          <p:cNvPicPr>
            <a:picLocks noChangeAspect="1"/>
          </p:cNvPicPr>
          <p:nvPr/>
        </p:nvPicPr>
        <p:blipFill>
          <a:blip r:embed="rId3"/>
          <a:stretch>
            <a:fillRect/>
          </a:stretch>
        </p:blipFill>
        <p:spPr>
          <a:xfrm>
            <a:off x="7106000" y="6192503"/>
            <a:ext cx="4696978" cy="490729"/>
          </a:xfrm>
          <a:prstGeom prst="rect">
            <a:avLst/>
          </a:prstGeom>
        </p:spPr>
      </p:pic>
      <p:sp>
        <p:nvSpPr>
          <p:cNvPr id="4" name="TextBox 3">
            <a:extLst>
              <a:ext uri="{FF2B5EF4-FFF2-40B4-BE49-F238E27FC236}">
                <a16:creationId xmlns:a16="http://schemas.microsoft.com/office/drawing/2014/main" id="{5EE3EB5F-1CA9-E9F1-B30E-3BB310B14BDB}"/>
              </a:ext>
            </a:extLst>
          </p:cNvPr>
          <p:cNvSpPr txBox="1"/>
          <p:nvPr/>
        </p:nvSpPr>
        <p:spPr>
          <a:xfrm>
            <a:off x="1118937" y="1246027"/>
            <a:ext cx="9276347" cy="4893647"/>
          </a:xfrm>
          <a:prstGeom prst="rect">
            <a:avLst/>
          </a:prstGeom>
          <a:noFill/>
        </p:spPr>
        <p:txBody>
          <a:bodyPr wrap="square" rtlCol="0">
            <a:spAutoFit/>
          </a:bodyPr>
          <a:lstStyle/>
          <a:p>
            <a:pPr algn="ctr"/>
            <a:r>
              <a:rPr lang="en-US" sz="2800" i="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Nursing innovation as an intentional nursing-driven process grounded in the fields of nursing science, implementation, and practice for creating a novel, often practical, solution or improved way of doing things inspired by a problem or unmet need identified for a specific healthcare population (e.g., patients, families, community) or healthcare organization (e.g., teams, management/leadership, academia), resulting in purposeful outcomes with value and impact </a:t>
            </a:r>
          </a:p>
          <a:p>
            <a:pPr algn="ctr"/>
            <a:endParaRPr lang="en-US" sz="2000" i="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gn="ctr"/>
            <a:r>
              <a:rPr lang="en-US" sz="2000" i="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©2024 R. Schoville, A. Fitzsimons, B. Williams, </a:t>
            </a:r>
          </a:p>
          <a:p>
            <a:pPr algn="ctr"/>
            <a:r>
              <a:rPr lang="en-US" sz="2000" i="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C. Anderson, K. Clements</a:t>
            </a:r>
            <a:endParaRPr lang="en-US" sz="2000" dirty="0">
              <a:solidFill>
                <a:schemeClr val="bg1"/>
              </a:solidFill>
            </a:endParaRPr>
          </a:p>
        </p:txBody>
      </p:sp>
      <p:sp>
        <p:nvSpPr>
          <p:cNvPr id="5" name="TextBox 4">
            <a:extLst>
              <a:ext uri="{FF2B5EF4-FFF2-40B4-BE49-F238E27FC236}">
                <a16:creationId xmlns:a16="http://schemas.microsoft.com/office/drawing/2014/main" id="{3A246610-0385-45ED-ACB0-74DEA762FF23}"/>
              </a:ext>
            </a:extLst>
          </p:cNvPr>
          <p:cNvSpPr txBox="1"/>
          <p:nvPr/>
        </p:nvSpPr>
        <p:spPr>
          <a:xfrm>
            <a:off x="3272589" y="240631"/>
            <a:ext cx="5269832" cy="707886"/>
          </a:xfrm>
          <a:prstGeom prst="rect">
            <a:avLst/>
          </a:prstGeom>
          <a:noFill/>
        </p:spPr>
        <p:txBody>
          <a:bodyPr wrap="square" rtlCol="0">
            <a:spAutoFit/>
          </a:bodyPr>
          <a:lstStyle/>
          <a:p>
            <a:pPr algn="ctr"/>
            <a:r>
              <a:rPr lang="en-US" sz="4000" dirty="0">
                <a:solidFill>
                  <a:schemeClr val="bg1"/>
                </a:solidFill>
              </a:rPr>
              <a:t>Nursing Innovation</a:t>
            </a:r>
          </a:p>
        </p:txBody>
      </p:sp>
      <p:pic>
        <p:nvPicPr>
          <p:cNvPr id="7" name="Picture 6">
            <a:extLst>
              <a:ext uri="{FF2B5EF4-FFF2-40B4-BE49-F238E27FC236}">
                <a16:creationId xmlns:a16="http://schemas.microsoft.com/office/drawing/2014/main" id="{4FF7045E-1D9E-FB9E-2DFE-959768AA10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0753" y="5299884"/>
            <a:ext cx="1756367" cy="1196160"/>
          </a:xfrm>
          <a:prstGeom prst="rect">
            <a:avLst/>
          </a:prstGeom>
          <a:noFill/>
          <a:ln>
            <a:noFill/>
          </a:ln>
        </p:spPr>
      </p:pic>
    </p:spTree>
    <p:extLst>
      <p:ext uri="{BB962C8B-B14F-4D97-AF65-F5344CB8AC3E}">
        <p14:creationId xmlns:p14="http://schemas.microsoft.com/office/powerpoint/2010/main" val="1412086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5">
          <a:extLst>
            <a:ext uri="{FF2B5EF4-FFF2-40B4-BE49-F238E27FC236}">
              <a16:creationId xmlns:a16="http://schemas.microsoft.com/office/drawing/2014/main" id="{BA7F402F-D778-341C-AC42-8C99C0B93B0B}"/>
            </a:ext>
          </a:extLst>
        </p:cNvPr>
        <p:cNvGrpSpPr/>
        <p:nvPr/>
      </p:nvGrpSpPr>
      <p:grpSpPr>
        <a:xfrm>
          <a:off x="0" y="0"/>
          <a:ext cx="0" cy="0"/>
          <a:chOff x="0" y="0"/>
          <a:chExt cx="0" cy="0"/>
        </a:xfrm>
      </p:grpSpPr>
      <p:sp>
        <p:nvSpPr>
          <p:cNvPr id="476" name="Google Shape;476;p22">
            <a:extLst>
              <a:ext uri="{FF2B5EF4-FFF2-40B4-BE49-F238E27FC236}">
                <a16:creationId xmlns:a16="http://schemas.microsoft.com/office/drawing/2014/main" id="{A605A3A5-5EE5-4061-9C05-5324387EF11C}"/>
              </a:ext>
            </a:extLst>
          </p:cNvPr>
          <p:cNvSpPr txBox="1">
            <a:spLocks noGrp="1"/>
          </p:cNvSpPr>
          <p:nvPr>
            <p:ph type="title"/>
          </p:nvPr>
        </p:nvSpPr>
        <p:spPr>
          <a:xfrm>
            <a:off x="5013558" y="653336"/>
            <a:ext cx="6586491" cy="128616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000"/>
              <a:buFont typeface="Calibri"/>
              <a:buNone/>
            </a:pPr>
            <a:r>
              <a:rPr lang="en-US" sz="4000" b="1" dirty="0"/>
              <a:t>Your Role as an Executive Nurse Leader</a:t>
            </a:r>
            <a:endParaRPr sz="4000" b="1" dirty="0"/>
          </a:p>
        </p:txBody>
      </p:sp>
      <p:sp>
        <p:nvSpPr>
          <p:cNvPr id="477" name="Google Shape;477;p22">
            <a:extLst>
              <a:ext uri="{FF2B5EF4-FFF2-40B4-BE49-F238E27FC236}">
                <a16:creationId xmlns:a16="http://schemas.microsoft.com/office/drawing/2014/main" id="{EBFA684C-CCCB-BF75-2A46-3B5389AF168F}"/>
              </a:ext>
            </a:extLst>
          </p:cNvPr>
          <p:cNvSpPr txBox="1"/>
          <p:nvPr/>
        </p:nvSpPr>
        <p:spPr>
          <a:xfrm>
            <a:off x="5327677" y="2260257"/>
            <a:ext cx="6586489" cy="4430825"/>
          </a:xfrm>
          <a:prstGeom prst="rect">
            <a:avLst/>
          </a:prstGeom>
          <a:noFill/>
          <a:ln>
            <a:noFill/>
          </a:ln>
        </p:spPr>
        <p:txBody>
          <a:bodyPr spcFirstLastPara="1" wrap="square" lIns="91425" tIns="45700" rIns="91425" bIns="45700" anchor="t" anchorCtr="0">
            <a:normAutofit fontScale="92500" lnSpcReduction="20000"/>
          </a:bodyPr>
          <a:lstStyle/>
          <a:p>
            <a:pPr marL="0" marR="0" lvl="0" indent="0" rtl="0">
              <a:lnSpc>
                <a:spcPct val="90000"/>
              </a:lnSpc>
              <a:spcBef>
                <a:spcPts val="0"/>
              </a:spcBef>
              <a:spcAft>
                <a:spcPts val="0"/>
              </a:spcAft>
              <a:buNone/>
            </a:pPr>
            <a:r>
              <a:rPr lang="en-US" sz="2800" dirty="0"/>
              <a:t>Having a pro-innovation climate-be </a:t>
            </a:r>
          </a:p>
          <a:p>
            <a:pPr marL="0" marR="0" lvl="0" indent="0" rtl="0">
              <a:lnSpc>
                <a:spcPct val="90000"/>
              </a:lnSpc>
              <a:spcBef>
                <a:spcPts val="0"/>
              </a:spcBef>
              <a:spcAft>
                <a:spcPts val="0"/>
              </a:spcAft>
              <a:buNone/>
            </a:pPr>
            <a:r>
              <a:rPr lang="en-US" sz="2800" dirty="0"/>
              <a:t>open to new Ideas-don’t be nay sayers</a:t>
            </a:r>
          </a:p>
          <a:p>
            <a:pPr marL="0" marR="0" lvl="0" indent="0" rtl="0">
              <a:lnSpc>
                <a:spcPct val="90000"/>
              </a:lnSpc>
              <a:spcBef>
                <a:spcPts val="0"/>
              </a:spcBef>
              <a:spcAft>
                <a:spcPts val="0"/>
              </a:spcAft>
              <a:buNone/>
            </a:pPr>
            <a:endParaRPr lang="en-US" sz="2800" dirty="0"/>
          </a:p>
          <a:p>
            <a:pPr>
              <a:lnSpc>
                <a:spcPct val="90000"/>
              </a:lnSpc>
            </a:pPr>
            <a:r>
              <a:rPr lang="en-US" sz="2800" dirty="0"/>
              <a:t>Innovation is not necessarily technology</a:t>
            </a:r>
          </a:p>
          <a:p>
            <a:pPr marL="0" marR="0" lvl="0" indent="0" rtl="0">
              <a:lnSpc>
                <a:spcPct val="90000"/>
              </a:lnSpc>
              <a:spcBef>
                <a:spcPts val="0"/>
              </a:spcBef>
              <a:spcAft>
                <a:spcPts val="0"/>
              </a:spcAft>
              <a:buNone/>
            </a:pPr>
            <a:endParaRPr lang="en-US" sz="2800" dirty="0"/>
          </a:p>
          <a:p>
            <a:pPr marL="0" marR="0" lvl="0" indent="0" rtl="0">
              <a:lnSpc>
                <a:spcPct val="90000"/>
              </a:lnSpc>
              <a:spcBef>
                <a:spcPts val="0"/>
              </a:spcBef>
              <a:spcAft>
                <a:spcPts val="0"/>
              </a:spcAft>
              <a:buNone/>
            </a:pPr>
            <a:r>
              <a:rPr lang="en-US" sz="2800" dirty="0"/>
              <a:t>Connect the Dots for your staff-resources, committees, stakeholders (Biomed, IT, Technology experts)</a:t>
            </a:r>
          </a:p>
          <a:p>
            <a:pPr marL="0" marR="0" lvl="0" indent="0" rtl="0">
              <a:lnSpc>
                <a:spcPct val="90000"/>
              </a:lnSpc>
              <a:spcBef>
                <a:spcPts val="0"/>
              </a:spcBef>
              <a:spcAft>
                <a:spcPts val="0"/>
              </a:spcAft>
              <a:buNone/>
            </a:pPr>
            <a:endParaRPr lang="en-US" sz="2800" dirty="0"/>
          </a:p>
          <a:p>
            <a:pPr marL="0" marR="0" lvl="0" indent="0" rtl="0">
              <a:lnSpc>
                <a:spcPct val="90000"/>
              </a:lnSpc>
              <a:spcBef>
                <a:spcPts val="0"/>
              </a:spcBef>
              <a:spcAft>
                <a:spcPts val="0"/>
              </a:spcAft>
              <a:buNone/>
            </a:pPr>
            <a:r>
              <a:rPr lang="en-US" sz="2800" dirty="0"/>
              <a:t>Provide a safe place to innovate</a:t>
            </a:r>
          </a:p>
          <a:p>
            <a:pPr marL="0" marR="0" lvl="0" indent="0" rtl="0">
              <a:lnSpc>
                <a:spcPct val="90000"/>
              </a:lnSpc>
              <a:spcBef>
                <a:spcPts val="0"/>
              </a:spcBef>
              <a:spcAft>
                <a:spcPts val="0"/>
              </a:spcAft>
              <a:buNone/>
            </a:pPr>
            <a:endParaRPr lang="en-US" sz="2800" dirty="0"/>
          </a:p>
          <a:p>
            <a:pPr marL="0" marR="0" lvl="0" indent="0" rtl="0">
              <a:lnSpc>
                <a:spcPct val="90000"/>
              </a:lnSpc>
              <a:spcBef>
                <a:spcPts val="0"/>
              </a:spcBef>
              <a:spcAft>
                <a:spcPts val="0"/>
              </a:spcAft>
              <a:buNone/>
            </a:pPr>
            <a:r>
              <a:rPr lang="en-US" sz="2800" dirty="0"/>
              <a:t>Develop core competencies &amp; policies</a:t>
            </a:r>
          </a:p>
          <a:p>
            <a:pPr marL="0" marR="0" lvl="0" indent="0" rtl="0">
              <a:lnSpc>
                <a:spcPct val="90000"/>
              </a:lnSpc>
              <a:spcBef>
                <a:spcPts val="0"/>
              </a:spcBef>
              <a:spcAft>
                <a:spcPts val="0"/>
              </a:spcAft>
              <a:buNone/>
            </a:pPr>
            <a:endParaRPr lang="en-US" sz="2800" dirty="0"/>
          </a:p>
          <a:p>
            <a:pPr>
              <a:lnSpc>
                <a:spcPct val="90000"/>
              </a:lnSpc>
            </a:pPr>
            <a:r>
              <a:rPr lang="en-US" sz="2800" dirty="0"/>
              <a:t>Recognize staff’s innovation work</a:t>
            </a:r>
          </a:p>
          <a:p>
            <a:pPr marL="0" marR="0" lvl="0" indent="0" algn="ctr" rtl="0">
              <a:lnSpc>
                <a:spcPct val="90000"/>
              </a:lnSpc>
              <a:spcBef>
                <a:spcPts val="0"/>
              </a:spcBef>
              <a:spcAft>
                <a:spcPts val="0"/>
              </a:spcAft>
              <a:buNone/>
            </a:pPr>
            <a:endParaRPr lang="en-US" sz="2800" dirty="0"/>
          </a:p>
          <a:p>
            <a:pPr marL="0" marR="0" lvl="0" indent="0" algn="ctr" rtl="0">
              <a:lnSpc>
                <a:spcPct val="90000"/>
              </a:lnSpc>
              <a:spcBef>
                <a:spcPts val="0"/>
              </a:spcBef>
              <a:spcAft>
                <a:spcPts val="0"/>
              </a:spcAft>
              <a:buNone/>
            </a:pPr>
            <a:endParaRPr lang="en-US" sz="2800" dirty="0"/>
          </a:p>
          <a:p>
            <a:pPr marL="0" marR="0" lvl="0" indent="0" algn="ctr" rtl="0">
              <a:lnSpc>
                <a:spcPct val="90000"/>
              </a:lnSpc>
              <a:spcBef>
                <a:spcPts val="0"/>
              </a:spcBef>
              <a:spcAft>
                <a:spcPts val="0"/>
              </a:spcAft>
              <a:buNone/>
            </a:pPr>
            <a:endParaRPr lang="en-US" sz="2800" dirty="0"/>
          </a:p>
          <a:p>
            <a:pPr marL="0" marR="0" lvl="0" indent="0" algn="ctr" rtl="0">
              <a:lnSpc>
                <a:spcPct val="90000"/>
              </a:lnSpc>
              <a:spcBef>
                <a:spcPts val="0"/>
              </a:spcBef>
              <a:spcAft>
                <a:spcPts val="0"/>
              </a:spcAft>
              <a:buNone/>
            </a:pPr>
            <a:endParaRPr lang="en-US" sz="2800" dirty="0"/>
          </a:p>
          <a:p>
            <a:pPr marL="0" marR="0" lvl="0" indent="0" algn="ctr" rtl="0">
              <a:lnSpc>
                <a:spcPct val="90000"/>
              </a:lnSpc>
              <a:spcBef>
                <a:spcPts val="0"/>
              </a:spcBef>
              <a:spcAft>
                <a:spcPts val="0"/>
              </a:spcAft>
              <a:buNone/>
            </a:pPr>
            <a:endParaRPr dirty="0"/>
          </a:p>
        </p:txBody>
      </p:sp>
      <p:cxnSp>
        <p:nvCxnSpPr>
          <p:cNvPr id="479" name="Google Shape;479;p22">
            <a:extLst>
              <a:ext uri="{FF2B5EF4-FFF2-40B4-BE49-F238E27FC236}">
                <a16:creationId xmlns:a16="http://schemas.microsoft.com/office/drawing/2014/main" id="{905AB0D8-6302-7CCA-5403-8EB90218F65C}"/>
              </a:ext>
            </a:extLst>
          </p:cNvPr>
          <p:cNvCxnSpPr/>
          <p:nvPr/>
        </p:nvCxnSpPr>
        <p:spPr>
          <a:xfrm>
            <a:off x="5080934" y="2115117"/>
            <a:ext cx="6309360" cy="0"/>
          </a:xfrm>
          <a:prstGeom prst="straightConnector1">
            <a:avLst/>
          </a:prstGeom>
          <a:noFill/>
          <a:ln w="19050" cap="flat" cmpd="sng">
            <a:solidFill>
              <a:srgbClr val="7697D6"/>
            </a:solidFill>
            <a:prstDash val="solid"/>
            <a:miter lim="800000"/>
            <a:headEnd type="none" w="sm" len="sm"/>
            <a:tailEnd type="none" w="sm" len="sm"/>
          </a:ln>
        </p:spPr>
      </p:cxnSp>
      <p:pic>
        <p:nvPicPr>
          <p:cNvPr id="481" name="Google Shape;481;p22" descr="Logo&#10;&#10;Description automatically generated">
            <a:extLst>
              <a:ext uri="{FF2B5EF4-FFF2-40B4-BE49-F238E27FC236}">
                <a16:creationId xmlns:a16="http://schemas.microsoft.com/office/drawing/2014/main" id="{776496B7-B2B8-8A2C-EAA9-9DB60081D057}"/>
              </a:ext>
            </a:extLst>
          </p:cNvPr>
          <p:cNvPicPr preferRelativeResize="0"/>
          <p:nvPr/>
        </p:nvPicPr>
        <p:blipFill rotWithShape="1">
          <a:blip r:embed="rId3">
            <a:alphaModFix/>
          </a:blip>
          <a:srcRect/>
          <a:stretch/>
        </p:blipFill>
        <p:spPr>
          <a:xfrm>
            <a:off x="11102252" y="6033944"/>
            <a:ext cx="945619" cy="715003"/>
          </a:xfrm>
          <a:prstGeom prst="rect">
            <a:avLst/>
          </a:prstGeom>
          <a:noFill/>
          <a:ln>
            <a:noFill/>
          </a:ln>
        </p:spPr>
      </p:pic>
      <p:pic>
        <p:nvPicPr>
          <p:cNvPr id="4098" name="Picture 2">
            <a:extLst>
              <a:ext uri="{FF2B5EF4-FFF2-40B4-BE49-F238E27FC236}">
                <a16:creationId xmlns:a16="http://schemas.microsoft.com/office/drawing/2014/main" id="{FE4C40BC-5393-31D2-215F-3EC4FDB57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9" y="914400"/>
            <a:ext cx="4438547" cy="48622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B2B225-D9ED-A7C6-0413-256ADA7F8237}"/>
              </a:ext>
            </a:extLst>
          </p:cNvPr>
          <p:cNvSpPr txBox="1"/>
          <p:nvPr/>
        </p:nvSpPr>
        <p:spPr>
          <a:xfrm>
            <a:off x="-798286" y="6158040"/>
            <a:ext cx="6096000" cy="369332"/>
          </a:xfrm>
          <a:prstGeom prst="rect">
            <a:avLst/>
          </a:prstGeom>
          <a:noFill/>
        </p:spPr>
        <p:txBody>
          <a:bodyPr wrap="square">
            <a:spAutoFit/>
          </a:bodyPr>
          <a:lstStyle/>
          <a:p>
            <a:pPr marL="0" marR="0" lvl="0" indent="0" algn="ctr" rtl="0">
              <a:lnSpc>
                <a:spcPct val="90000"/>
              </a:lnSpc>
              <a:spcBef>
                <a:spcPts val="0"/>
              </a:spcBef>
              <a:spcAft>
                <a:spcPts val="0"/>
              </a:spcAft>
              <a:buNone/>
            </a:pPr>
            <a:r>
              <a:rPr lang="en-US" sz="2000" dirty="0">
                <a:solidFill>
                  <a:schemeClr val="tx1"/>
                </a:solidFill>
                <a:hlinkClick r:id="rId5">
                  <a:extLst>
                    <a:ext uri="{A12FA001-AC4F-418D-AE19-62706E023703}">
                      <ahyp:hlinkClr xmlns:ahyp="http://schemas.microsoft.com/office/drawing/2018/hyperlinkcolor" val="tx"/>
                    </a:ext>
                  </a:extLst>
                </a:hlinkClick>
              </a:rPr>
              <a:t>Business Entrepreneurship - YouTube</a:t>
            </a:r>
            <a:endParaRPr lang="en-US" sz="2000" dirty="0">
              <a:solidFill>
                <a:schemeClr val="tx1"/>
              </a:solidFill>
            </a:endParaRPr>
          </a:p>
        </p:txBody>
      </p:sp>
    </p:spTree>
    <p:extLst>
      <p:ext uri="{BB962C8B-B14F-4D97-AF65-F5344CB8AC3E}">
        <p14:creationId xmlns:p14="http://schemas.microsoft.com/office/powerpoint/2010/main" val="3537011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0" name="Google Shape;170;p2"/>
          <p:cNvSpPr/>
          <p:nvPr/>
        </p:nvSpPr>
        <p:spPr>
          <a:xfrm flipH="1">
            <a:off x="-1" y="0"/>
            <a:ext cx="12191999" cy="6858000"/>
          </a:xfrm>
          <a:prstGeom prst="rect">
            <a:avLst/>
          </a:prstGeom>
          <a:gradFill>
            <a:gsLst>
              <a:gs pos="0">
                <a:srgbClr val="1F3864"/>
              </a:gs>
              <a:gs pos="100000">
                <a:srgbClr val="000000"/>
              </a:gs>
            </a:gsLst>
            <a:lin ang="1380000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1" name="Google Shape;171;p2"/>
          <p:cNvSpPr/>
          <p:nvPr/>
        </p:nvSpPr>
        <p:spPr>
          <a:xfrm rot="10800000">
            <a:off x="0" y="-4"/>
            <a:ext cx="12192000" cy="6402581"/>
          </a:xfrm>
          <a:prstGeom prst="rect">
            <a:avLst/>
          </a:prstGeom>
          <a:gradFill>
            <a:gsLst>
              <a:gs pos="0">
                <a:srgbClr val="2F5496">
                  <a:alpha val="58823"/>
                </a:srgbClr>
              </a:gs>
              <a:gs pos="1000">
                <a:srgbClr val="2F5496">
                  <a:alpha val="58823"/>
                </a:srgbClr>
              </a:gs>
              <a:gs pos="100000">
                <a:srgbClr val="000000"/>
              </a:gs>
            </a:gsLst>
            <a:lin ang="15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2" name="Google Shape;172;p2"/>
          <p:cNvSpPr/>
          <p:nvPr/>
        </p:nvSpPr>
        <p:spPr>
          <a:xfrm rot="5400000" flipH="1">
            <a:off x="2663054" y="-2653923"/>
            <a:ext cx="6858001" cy="12165846"/>
          </a:xfrm>
          <a:prstGeom prst="rect">
            <a:avLst/>
          </a:prstGeom>
          <a:gradFill>
            <a:gsLst>
              <a:gs pos="0">
                <a:srgbClr val="1F3864">
                  <a:alpha val="0"/>
                </a:srgbClr>
              </a:gs>
              <a:gs pos="13000">
                <a:srgbClr val="1F3864">
                  <a:alpha val="0"/>
                </a:srgbClr>
              </a:gs>
              <a:gs pos="99000">
                <a:srgbClr val="000000">
                  <a:alpha val="27843"/>
                </a:srgbClr>
              </a:gs>
              <a:gs pos="100000">
                <a:srgbClr val="000000">
                  <a:alpha val="2784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3" name="Google Shape;173;p2"/>
          <p:cNvSpPr/>
          <p:nvPr/>
        </p:nvSpPr>
        <p:spPr>
          <a:xfrm flipH="1">
            <a:off x="6094763" y="0"/>
            <a:ext cx="6096001" cy="6858000"/>
          </a:xfrm>
          <a:prstGeom prst="rect">
            <a:avLst/>
          </a:prstGeom>
          <a:gradFill>
            <a:gsLst>
              <a:gs pos="0">
                <a:srgbClr val="1F3864">
                  <a:alpha val="0"/>
                </a:srgbClr>
              </a:gs>
              <a:gs pos="13000">
                <a:srgbClr val="1F3864">
                  <a:alpha val="0"/>
                </a:srgbClr>
              </a:gs>
              <a:gs pos="99000">
                <a:srgbClr val="2F5496">
                  <a:alpha val="49803"/>
                </a:srgbClr>
              </a:gs>
              <a:gs pos="100000">
                <a:srgbClr val="2F5496">
                  <a:alpha val="49803"/>
                </a:srgbClr>
              </a:gs>
            </a:gsLst>
            <a:lin ang="6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4" name="Google Shape;174;p2"/>
          <p:cNvSpPr/>
          <p:nvPr/>
        </p:nvSpPr>
        <p:spPr>
          <a:xfrm flipH="1">
            <a:off x="-4" y="-3"/>
            <a:ext cx="12182871" cy="6871922"/>
          </a:xfrm>
          <a:prstGeom prst="rect">
            <a:avLst/>
          </a:prstGeom>
          <a:gradFill>
            <a:gsLst>
              <a:gs pos="0">
                <a:srgbClr val="000000">
                  <a:alpha val="34901"/>
                </a:srgbClr>
              </a:gs>
              <a:gs pos="13000">
                <a:srgbClr val="000000">
                  <a:alpha val="34901"/>
                </a:srgbClr>
              </a:gs>
              <a:gs pos="99000">
                <a:srgbClr val="2F5496">
                  <a:alpha val="0"/>
                </a:srgbClr>
              </a:gs>
              <a:gs pos="100000">
                <a:srgbClr val="2F5496">
                  <a:alpha val="0"/>
                </a:srgbClr>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5" name="Google Shape;175;p2"/>
          <p:cNvSpPr/>
          <p:nvPr/>
        </p:nvSpPr>
        <p:spPr>
          <a:xfrm>
            <a:off x="987713" y="4049"/>
            <a:ext cx="10216576" cy="4729040"/>
          </a:xfrm>
          <a:custGeom>
            <a:avLst/>
            <a:gdLst/>
            <a:ahLst/>
            <a:cxnLst/>
            <a:rect l="l" t="t" r="r" b="b"/>
            <a:pathLst>
              <a:path w="10216576" h="4729040" extrusionOk="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0">
                <a:srgbClr val="1F3864">
                  <a:alpha val="3921"/>
                </a:srgbClr>
              </a:gs>
              <a:gs pos="7000">
                <a:srgbClr val="1F3864">
                  <a:alpha val="3921"/>
                </a:srgbClr>
              </a:gs>
              <a:gs pos="99000">
                <a:srgbClr val="4472C4">
                  <a:alpha val="23921"/>
                </a:srgbClr>
              </a:gs>
              <a:gs pos="100000">
                <a:srgbClr val="4472C4">
                  <a:alpha val="23921"/>
                </a:srgbClr>
              </a:gs>
            </a:gsLst>
            <a:lin ang="10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6" name="Google Shape;176;p2"/>
          <p:cNvSpPr txBox="1">
            <a:spLocks noGrp="1"/>
          </p:cNvSpPr>
          <p:nvPr>
            <p:ph type="title"/>
          </p:nvPr>
        </p:nvSpPr>
        <p:spPr>
          <a:xfrm>
            <a:off x="4027265" y="312817"/>
            <a:ext cx="8147713" cy="264264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800"/>
              <a:buFont typeface="Calibri"/>
              <a:buNone/>
            </a:pPr>
            <a:r>
              <a:rPr lang="en-US" sz="4800" dirty="0">
                <a:solidFill>
                  <a:srgbClr val="FFFFFF"/>
                </a:solidFill>
                <a:latin typeface="Calibri"/>
                <a:ea typeface="Calibri"/>
                <a:cs typeface="Calibri"/>
                <a:sym typeface="Calibri"/>
              </a:rPr>
              <a:t>Thank you to Dean </a:t>
            </a:r>
            <a:r>
              <a:rPr lang="en-US" sz="4800" dirty="0" err="1">
                <a:solidFill>
                  <a:srgbClr val="FFFFFF"/>
                </a:solidFill>
                <a:latin typeface="Calibri"/>
                <a:ea typeface="Calibri"/>
                <a:cs typeface="Calibri"/>
                <a:sym typeface="Calibri"/>
              </a:rPr>
              <a:t>Hurn</a:t>
            </a:r>
            <a:r>
              <a:rPr lang="en-US" sz="4800" dirty="0">
                <a:solidFill>
                  <a:srgbClr val="FFFFFF"/>
                </a:solidFill>
                <a:latin typeface="Calibri"/>
                <a:ea typeface="Calibri"/>
                <a:cs typeface="Calibri"/>
                <a:sym typeface="Calibri"/>
              </a:rPr>
              <a:t>!</a:t>
            </a:r>
            <a:endParaRPr dirty="0"/>
          </a:p>
        </p:txBody>
      </p:sp>
      <p:pic>
        <p:nvPicPr>
          <p:cNvPr id="177" name="Google Shape;177;p2"/>
          <p:cNvPicPr preferRelativeResize="0"/>
          <p:nvPr/>
        </p:nvPicPr>
        <p:blipFill rotWithShape="1">
          <a:blip r:embed="rId3">
            <a:alphaModFix/>
          </a:blip>
          <a:srcRect/>
          <a:stretch/>
        </p:blipFill>
        <p:spPr>
          <a:xfrm>
            <a:off x="1193518" y="668509"/>
            <a:ext cx="2801492" cy="5212080"/>
          </a:xfrm>
          <a:prstGeom prst="roundRect">
            <a:avLst>
              <a:gd name="adj" fmla="val 16667"/>
            </a:avLst>
          </a:prstGeom>
          <a:noFill/>
          <a:ln>
            <a:noFill/>
          </a:ln>
        </p:spPr>
      </p:pic>
      <p:pic>
        <p:nvPicPr>
          <p:cNvPr id="178" name="Google Shape;178;p2"/>
          <p:cNvPicPr preferRelativeResize="0"/>
          <p:nvPr/>
        </p:nvPicPr>
        <p:blipFill rotWithShape="1">
          <a:blip r:embed="rId4">
            <a:alphaModFix/>
          </a:blip>
          <a:srcRect/>
          <a:stretch/>
        </p:blipFill>
        <p:spPr>
          <a:xfrm>
            <a:off x="4986367" y="4455633"/>
            <a:ext cx="6217920" cy="1051562"/>
          </a:xfrm>
          <a:prstGeom prst="rect">
            <a:avLst/>
          </a:prstGeom>
          <a:noFill/>
          <a:ln>
            <a:noFill/>
          </a:ln>
        </p:spPr>
      </p:pic>
      <p:sp>
        <p:nvSpPr>
          <p:cNvPr id="179" name="Google Shape;179;p2"/>
          <p:cNvSpPr txBox="1"/>
          <p:nvPr/>
        </p:nvSpPr>
        <p:spPr>
          <a:xfrm>
            <a:off x="5161540" y="2586797"/>
            <a:ext cx="449981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0" i="0" u="none" strike="noStrike" cap="none">
                <a:solidFill>
                  <a:schemeClr val="lt1"/>
                </a:solidFill>
                <a:latin typeface="Calibri"/>
                <a:ea typeface="Calibri"/>
                <a:cs typeface="Calibri"/>
                <a:sym typeface="Calibri"/>
              </a:rPr>
              <a:t>Thank you, Dean Hurn, for your continued support!  </a:t>
            </a:r>
            <a:endParaRPr/>
          </a:p>
        </p:txBody>
      </p:sp>
      <p:pic>
        <p:nvPicPr>
          <p:cNvPr id="180" name="Google Shape;180;p2" descr="Hearts"/>
          <p:cNvPicPr preferRelativeResize="0"/>
          <p:nvPr/>
        </p:nvPicPr>
        <p:blipFill rotWithShape="1">
          <a:blip r:embed="rId5">
            <a:alphaModFix/>
          </a:blip>
          <a:srcRect/>
          <a:stretch/>
        </p:blipFill>
        <p:spPr>
          <a:xfrm>
            <a:off x="9671563" y="2224311"/>
            <a:ext cx="1828800" cy="1828800"/>
          </a:xfrm>
          <a:prstGeom prst="rect">
            <a:avLst/>
          </a:prstGeom>
          <a:noFill/>
          <a:ln>
            <a:noFill/>
          </a:ln>
        </p:spPr>
      </p:pic>
    </p:spTree>
    <p:extLst>
      <p:ext uri="{BB962C8B-B14F-4D97-AF65-F5344CB8AC3E}">
        <p14:creationId xmlns:p14="http://schemas.microsoft.com/office/powerpoint/2010/main" val="2224052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gic hat with a wand and stars&#10;&#10;Description automatically generated">
            <a:extLst>
              <a:ext uri="{FF2B5EF4-FFF2-40B4-BE49-F238E27FC236}">
                <a16:creationId xmlns:a16="http://schemas.microsoft.com/office/drawing/2014/main" id="{9AA72FDE-E79D-6588-60EC-6D2003DF8335}"/>
              </a:ext>
            </a:extLst>
          </p:cNvPr>
          <p:cNvPicPr>
            <a:picLocks noChangeAspect="1"/>
          </p:cNvPicPr>
          <p:nvPr/>
        </p:nvPicPr>
        <p:blipFill rotWithShape="1">
          <a:blip r:embed="rId3"/>
          <a:srcRect t="19844" r="-1" b="41625"/>
          <a:stretch/>
        </p:blipFill>
        <p:spPr>
          <a:xfrm>
            <a:off x="20" y="-14504"/>
            <a:ext cx="12191980" cy="6857990"/>
          </a:xfrm>
          <a:prstGeom prst="rect">
            <a:avLst/>
          </a:prstGeom>
        </p:spPr>
      </p:pic>
      <p:sp>
        <p:nvSpPr>
          <p:cNvPr id="2" name="Title 1">
            <a:extLst>
              <a:ext uri="{FF2B5EF4-FFF2-40B4-BE49-F238E27FC236}">
                <a16:creationId xmlns:a16="http://schemas.microsoft.com/office/drawing/2014/main" id="{997B5228-BF54-6115-1732-B4D4CC7C90A8}"/>
              </a:ext>
            </a:extLst>
          </p:cNvPr>
          <p:cNvSpPr>
            <a:spLocks noGrp="1"/>
          </p:cNvSpPr>
          <p:nvPr>
            <p:ph type="title"/>
          </p:nvPr>
        </p:nvSpPr>
        <p:spPr>
          <a:xfrm>
            <a:off x="252919" y="920641"/>
            <a:ext cx="2947482" cy="1283461"/>
          </a:xfrm>
        </p:spPr>
        <p:txBody>
          <a:bodyPr anchor="b">
            <a:normAutofit/>
          </a:bodyPr>
          <a:lstStyle/>
          <a:p>
            <a:pPr algn="ctr"/>
            <a:r>
              <a:rPr lang="en-US" b="1" dirty="0">
                <a:solidFill>
                  <a:schemeClr val="bg1"/>
                </a:solidFill>
              </a:rPr>
              <a:t>In Closing</a:t>
            </a:r>
          </a:p>
        </p:txBody>
      </p:sp>
      <p:sp>
        <p:nvSpPr>
          <p:cNvPr id="3" name="Content Placeholder 2">
            <a:extLst>
              <a:ext uri="{FF2B5EF4-FFF2-40B4-BE49-F238E27FC236}">
                <a16:creationId xmlns:a16="http://schemas.microsoft.com/office/drawing/2014/main" id="{9A64CD1B-CCAC-880F-4B71-50ECF445606F}"/>
              </a:ext>
            </a:extLst>
          </p:cNvPr>
          <p:cNvSpPr>
            <a:spLocks noGrp="1"/>
          </p:cNvSpPr>
          <p:nvPr>
            <p:ph idx="1"/>
          </p:nvPr>
        </p:nvSpPr>
        <p:spPr>
          <a:xfrm>
            <a:off x="252920" y="2407298"/>
            <a:ext cx="2947482" cy="3498980"/>
          </a:xfrm>
        </p:spPr>
        <p:txBody>
          <a:bodyPr anchor="t">
            <a:normAutofit/>
          </a:bodyPr>
          <a:lstStyle/>
          <a:p>
            <a:pPr marL="0" indent="0" algn="ctr">
              <a:buNone/>
            </a:pPr>
            <a:r>
              <a:rPr lang="en-US" sz="3200" b="1" dirty="0">
                <a:solidFill>
                  <a:srgbClr val="FFFFFF"/>
                </a:solidFill>
                <a:latin typeface="Bahnschrift SemiBold Condensed" panose="020B0502040204020203" pitchFamily="34" charset="0"/>
              </a:rPr>
              <a:t>NURSE INNOVATORS-</a:t>
            </a:r>
          </a:p>
          <a:p>
            <a:pPr marL="0" indent="0" algn="ctr">
              <a:buNone/>
            </a:pPr>
            <a:r>
              <a:rPr lang="en-US" sz="3200" b="1" dirty="0">
                <a:solidFill>
                  <a:srgbClr val="FFFFFF"/>
                </a:solidFill>
                <a:latin typeface="Bahnschrift SemiBold Condensed" panose="020B0502040204020203" pitchFamily="34" charset="0"/>
              </a:rPr>
              <a:t>IT’S TIME TO MAKE MAGIC HAPPEN AND TRANSFORM THE FACE OF HEALTHCARE!</a:t>
            </a:r>
          </a:p>
        </p:txBody>
      </p:sp>
    </p:spTree>
    <p:extLst>
      <p:ext uri="{BB962C8B-B14F-4D97-AF65-F5344CB8AC3E}">
        <p14:creationId xmlns:p14="http://schemas.microsoft.com/office/powerpoint/2010/main" val="254354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F090A-C604-9B54-41C5-DE6E3CFD93D6}"/>
              </a:ext>
            </a:extLst>
          </p:cNvPr>
          <p:cNvSpPr>
            <a:spLocks noGrp="1"/>
          </p:cNvSpPr>
          <p:nvPr>
            <p:ph type="title"/>
          </p:nvPr>
        </p:nvSpPr>
        <p:spPr>
          <a:xfrm>
            <a:off x="838200" y="365126"/>
            <a:ext cx="10515600" cy="999218"/>
          </a:xfrm>
        </p:spPr>
        <p:txBody>
          <a:bodyPr/>
          <a:lstStyle/>
          <a:p>
            <a:pPr algn="ctr"/>
            <a:r>
              <a:rPr lang="en-US" dirty="0">
                <a:solidFill>
                  <a:schemeClr val="bg1"/>
                </a:solidFill>
              </a:rPr>
              <a:t>References</a:t>
            </a:r>
          </a:p>
        </p:txBody>
      </p:sp>
      <p:sp>
        <p:nvSpPr>
          <p:cNvPr id="5" name="AutoShape 4">
            <a:extLst>
              <a:ext uri="{FF2B5EF4-FFF2-40B4-BE49-F238E27FC236}">
                <a16:creationId xmlns:a16="http://schemas.microsoft.com/office/drawing/2014/main" id="{1F3EE778-BDB1-41A3-6BD1-F9E676CE5B6C}"/>
              </a:ext>
            </a:extLst>
          </p:cNvPr>
          <p:cNvSpPr>
            <a:spLocks noGrp="1" noChangeAspect="1" noChangeArrowheads="1"/>
          </p:cNvSpPr>
          <p:nvPr>
            <p:ph type="body" idx="1"/>
          </p:nvPr>
        </p:nvSpPr>
        <p:spPr bwMode="auto">
          <a:xfrm>
            <a:off x="665843" y="1175660"/>
            <a:ext cx="10860314" cy="53557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70000" lnSpcReduction="20000"/>
          </a:bodyPr>
          <a:lstStyle/>
          <a:p>
            <a:pPr marL="114300" indent="0">
              <a:buNone/>
            </a:pPr>
            <a:r>
              <a:rPr lang="en-US" sz="3100" dirty="0" err="1">
                <a:solidFill>
                  <a:schemeClr val="bg1"/>
                </a:solidFill>
                <a:latin typeface="Aptos" panose="020B0004020202020204" pitchFamily="34" charset="0"/>
              </a:rPr>
              <a:t>Suntres</a:t>
            </a:r>
            <a:r>
              <a:rPr lang="en-US" sz="3100" dirty="0">
                <a:solidFill>
                  <a:schemeClr val="bg1"/>
                </a:solidFill>
                <a:latin typeface="Aptos" panose="020B0004020202020204" pitchFamily="34" charset="0"/>
              </a:rPr>
              <a:t>, T. (2024). Creative Commons. </a:t>
            </a:r>
          </a:p>
          <a:p>
            <a:pPr marL="571500" lvl="1" indent="0">
              <a:buNone/>
            </a:pPr>
            <a:r>
              <a:rPr lang="en-US" sz="3100"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https://creativecommons.org/share-your-work/cclicenses/</a:t>
            </a:r>
            <a:endParaRPr lang="en-US" sz="3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114300" indent="0">
              <a:lnSpc>
                <a:spcPct val="120000"/>
              </a:lnSpc>
              <a:buNone/>
            </a:pPr>
            <a:r>
              <a:rPr lang="en-US" sz="3100" dirty="0">
                <a:solidFill>
                  <a:schemeClr val="bg1"/>
                </a:solidFill>
                <a:latin typeface="Aptos" panose="020B0004020202020204" pitchFamily="34" charset="0"/>
                <a:ea typeface="Calibri" panose="020F0502020204030204" pitchFamily="34" charset="0"/>
                <a:cs typeface="Calibri" panose="020F0502020204030204" pitchFamily="34" charset="0"/>
              </a:rPr>
              <a:t>Munro-Kramer, M. (2024). Human Trafficking Collaborative.</a:t>
            </a:r>
          </a:p>
          <a:p>
            <a:pPr marL="571500" lvl="1" indent="0">
              <a:lnSpc>
                <a:spcPct val="120000"/>
              </a:lnSpc>
              <a:buNone/>
            </a:pPr>
            <a:r>
              <a:rPr lang="en-US" sz="27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ttps://www.bing.com/ck/a?!&amp;&amp;p=4e6608462e207e5cJmltdHM9MTcwOTUxMDQwMCZpZ3VpZD0wMDljYWM1NS1lYTk2LTYzMzItM2EzOS1iODY2ZWI4NTYyZGYmaW5zaWQ9NTE5MQ&amp;ptn=3&amp;ver=2&amp;hsh=3&amp;fclid=009cac55-ea96-6332-3a39-b866eb8562df&amp;psq=Human+Trafficking+(Modern+Slavery)+Website+%26+Education+Module%2c+michelle+munro-kramer&amp;u=a1aHR0cHM6Ly9odW1hbnRyYWZmaWNraW5nLnVtaWNoLmVkdS9hYm91dC90ZWFtL21pY2hlbGxlLWwtbXVucm8ta3JhbWVyLw&amp;ntb=1</a:t>
            </a:r>
          </a:p>
          <a:p>
            <a:pPr marL="114300" indent="0">
              <a:buNone/>
            </a:pPr>
            <a:r>
              <a:rPr lang="en-US" sz="3100" dirty="0">
                <a:solidFill>
                  <a:schemeClr val="bg1"/>
                </a:solidFill>
                <a:latin typeface="Aptos" panose="020B0004020202020204" pitchFamily="34" charset="0"/>
                <a:ea typeface="Calibri" panose="020F0502020204030204" pitchFamily="34" charset="0"/>
                <a:cs typeface="Calibri" panose="020F0502020204030204" pitchFamily="34" charset="0"/>
              </a:rPr>
              <a:t>Seng, J. (2024). Growing Forward Together.</a:t>
            </a:r>
          </a:p>
          <a:p>
            <a:pPr marL="571500" lvl="1" indent="0">
              <a:buNone/>
            </a:pPr>
            <a:r>
              <a:rPr lang="en-US" sz="3100" kern="100" dirty="0">
                <a:solidFill>
                  <a:schemeClr val="bg1"/>
                </a:solidFill>
                <a:effectLst/>
                <a:latin typeface="Aptos" panose="020B0004020202020204" pitchFamily="34" charset="0"/>
                <a:ea typeface="Calibri" panose="020F0502020204030204" pitchFamily="34" charset="0"/>
                <a:cs typeface="Calibri" panose="020F0502020204030204" pitchFamily="34" charset="0"/>
              </a:rPr>
              <a:t>https://www.growingforwardtogether.org/</a:t>
            </a:r>
          </a:p>
          <a:p>
            <a:pPr marL="114300" indent="0">
              <a:buNone/>
            </a:pPr>
            <a:r>
              <a:rPr lang="en-US" sz="3100" dirty="0">
                <a:solidFill>
                  <a:schemeClr val="bg1"/>
                </a:solidFill>
                <a:latin typeface="Aptos" panose="020B0004020202020204" pitchFamily="34" charset="0"/>
              </a:rPr>
              <a:t>Shuman, C. (2024). </a:t>
            </a:r>
            <a:r>
              <a:rPr lang="en-US" sz="3100" dirty="0" err="1">
                <a:solidFill>
                  <a:schemeClr val="bg1"/>
                </a:solidFill>
                <a:latin typeface="Aptos" panose="020B0004020202020204" pitchFamily="34" charset="0"/>
              </a:rPr>
              <a:t>ArtSpective</a:t>
            </a:r>
            <a:r>
              <a:rPr lang="en-US" sz="3100" dirty="0">
                <a:solidFill>
                  <a:schemeClr val="bg1"/>
                </a:solidFill>
                <a:latin typeface="Aptos" panose="020B0004020202020204" pitchFamily="34" charset="0"/>
              </a:rPr>
              <a:t>. </a:t>
            </a:r>
            <a:r>
              <a:rPr lang="en-US" sz="3100" dirty="0">
                <a:solidFill>
                  <a:schemeClr val="bg1"/>
                </a:solidFill>
                <a:latin typeface="Aptos" panose="020B0004020202020204" pitchFamily="34" charset="0"/>
                <a:hlinkClick r:id="rId4">
                  <a:extLst>
                    <a:ext uri="{A12FA001-AC4F-418D-AE19-62706E023703}">
                      <ahyp:hlinkClr xmlns:ahyp="http://schemas.microsoft.com/office/drawing/2018/hyperlinkcolor" val="tx"/>
                    </a:ext>
                  </a:extLst>
                </a:hlinkClick>
              </a:rPr>
              <a:t>https://www.claytonshuman.com/</a:t>
            </a:r>
            <a:r>
              <a:rPr lang="en-US" sz="3100" dirty="0">
                <a:solidFill>
                  <a:schemeClr val="bg1"/>
                </a:solidFill>
                <a:latin typeface="Aptos" panose="020B0004020202020204" pitchFamily="34" charset="0"/>
              </a:rPr>
              <a:t> </a:t>
            </a:r>
          </a:p>
          <a:p>
            <a:pPr marL="114300" indent="0">
              <a:buNone/>
            </a:pPr>
            <a:r>
              <a:rPr lang="en-US" sz="3100" dirty="0">
                <a:solidFill>
                  <a:schemeClr val="bg1"/>
                </a:solidFill>
                <a:latin typeface="Aptos" panose="020B000402020202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University of Michigan Technology Transfer Policy | Standard   Practice Guides - University of Michigan </a:t>
            </a:r>
            <a:r>
              <a:rPr lang="en-US" sz="3100" dirty="0">
                <a:solidFill>
                  <a:schemeClr val="bg1"/>
                </a:solidFill>
                <a:latin typeface="Aptos" panose="020B0004020202020204" pitchFamily="34" charset="0"/>
                <a:hlinkClick r:id="rId5">
                  <a:extLst>
                    <a:ext uri="{A12FA001-AC4F-418D-AE19-62706E023703}">
                      <ahyp:hlinkClr xmlns:ahyp="http://schemas.microsoft.com/office/drawing/2018/hyperlinkcolor" val="tx"/>
                    </a:ext>
                  </a:extLst>
                </a:hlinkClick>
              </a:rPr>
              <a:t>(umich.edu)</a:t>
            </a:r>
            <a:endParaRPr lang="en-US" sz="3100" dirty="0">
              <a:solidFill>
                <a:schemeClr val="bg1"/>
              </a:solidFill>
              <a:latin typeface="Aptos" panose="020B0004020202020204" pitchFamily="34" charset="0"/>
            </a:endParaRPr>
          </a:p>
          <a:p>
            <a:pPr marL="114300" indent="0">
              <a:buNone/>
            </a:pPr>
            <a:r>
              <a:rPr lang="en-US" sz="3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World Intellectual Property Organization (2024). What is Intellectual Property? </a:t>
            </a:r>
            <a:endParaRPr lang="en-US" sz="3100" dirty="0">
              <a:solidFill>
                <a:schemeClr val="bg1"/>
              </a:solidFill>
              <a:latin typeface="Aptos" panose="020B0004020202020204" pitchFamily="34" charset="0"/>
            </a:endParaRPr>
          </a:p>
          <a:p>
            <a:pPr marL="114300" indent="0">
              <a:buNone/>
            </a:pPr>
            <a:endParaRPr lang="en-US" sz="3100" dirty="0">
              <a:solidFill>
                <a:schemeClr val="bg1"/>
              </a:solidFill>
              <a:latin typeface="Aptos" panose="020B0004020202020204" pitchFamily="34" charset="0"/>
            </a:endParaRPr>
          </a:p>
          <a:p>
            <a:pPr marL="114300" indent="0">
              <a:buNone/>
            </a:pPr>
            <a:endParaRPr lang="en-US" dirty="0">
              <a:solidFill>
                <a:schemeClr val="bg1"/>
              </a:solidFill>
            </a:endParaRPr>
          </a:p>
        </p:txBody>
      </p:sp>
    </p:spTree>
    <p:extLst>
      <p:ext uri="{BB962C8B-B14F-4D97-AF65-F5344CB8AC3E}">
        <p14:creationId xmlns:p14="http://schemas.microsoft.com/office/powerpoint/2010/main" val="1676652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p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rot="-5400000" flipH="1">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rot="10800000" flipH="1">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rot="-5400000" flipH="1">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89" name="Google Shape;189;p3"/>
          <p:cNvPicPr preferRelativeResize="0"/>
          <p:nvPr/>
        </p:nvPicPr>
        <p:blipFill rotWithShape="1">
          <a:blip r:embed="rId3">
            <a:alphaModFix/>
          </a:blip>
          <a:srcRect/>
          <a:stretch/>
        </p:blipFill>
        <p:spPr>
          <a:xfrm>
            <a:off x="897021" y="457200"/>
            <a:ext cx="10566400" cy="5943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5" name="Google Shape;195;p4"/>
          <p:cNvSpPr/>
          <p:nvPr/>
        </p:nvSpPr>
        <p:spPr>
          <a:xfrm rot="10800000" flipH="1">
            <a:off x="0" y="0"/>
            <a:ext cx="12192000" cy="2835786"/>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6" name="Google Shape;196;p4"/>
          <p:cNvSpPr/>
          <p:nvPr/>
        </p:nvSpPr>
        <p:spPr>
          <a:xfrm flipH="1">
            <a:off x="9080500" y="6"/>
            <a:ext cx="3111498" cy="2835780"/>
          </a:xfrm>
          <a:prstGeom prst="rect">
            <a:avLst/>
          </a:prstGeom>
          <a:gradFill>
            <a:gsLst>
              <a:gs pos="0">
                <a:srgbClr val="000000">
                  <a:alpha val="62745"/>
                </a:srgbClr>
              </a:gs>
              <a:gs pos="100000">
                <a:srgbClr val="2F5496"/>
              </a:gs>
            </a:gsLst>
            <a:lin ang="6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7" name="Google Shape;197;p4"/>
          <p:cNvSpPr/>
          <p:nvPr/>
        </p:nvSpPr>
        <p:spPr>
          <a:xfrm flipH="1">
            <a:off x="0" y="5"/>
            <a:ext cx="12192000" cy="2835780"/>
          </a:xfrm>
          <a:prstGeom prst="rect">
            <a:avLst/>
          </a:prstGeom>
          <a:gradFill>
            <a:gsLst>
              <a:gs pos="0">
                <a:srgbClr val="1F3864">
                  <a:alpha val="0"/>
                </a:srgbClr>
              </a:gs>
              <a:gs pos="39000">
                <a:srgbClr val="1F3864">
                  <a:alpha val="0"/>
                </a:srgbClr>
              </a:gs>
              <a:gs pos="100000">
                <a:srgbClr val="000000">
                  <a:alpha val="71764"/>
                </a:srgbClr>
              </a:gs>
            </a:gsLst>
            <a:lin ang="17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8" name="Google Shape;198;p4"/>
          <p:cNvSpPr/>
          <p:nvPr/>
        </p:nvSpPr>
        <p:spPr>
          <a:xfrm rot="10800000" flipH="1">
            <a:off x="426042" y="9496"/>
            <a:ext cx="11765956" cy="2826288"/>
          </a:xfrm>
          <a:prstGeom prst="rect">
            <a:avLst/>
          </a:prstGeom>
          <a:gradFill>
            <a:gsLst>
              <a:gs pos="0">
                <a:srgbClr val="000000">
                  <a:alpha val="7843"/>
                </a:srgbClr>
              </a:gs>
              <a:gs pos="76000">
                <a:srgbClr val="2F5496">
                  <a:alpha val="21960"/>
                </a:srgbClr>
              </a:gs>
              <a:gs pos="100000">
                <a:srgbClr val="2F5496">
                  <a:alpha val="21960"/>
                </a:srgbClr>
              </a:gs>
            </a:gsLst>
            <a:lin ang="21593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9" name="Google Shape;199;p4"/>
          <p:cNvSpPr txBox="1">
            <a:spLocks noGrp="1"/>
          </p:cNvSpPr>
          <p:nvPr>
            <p:ph type="title"/>
          </p:nvPr>
        </p:nvSpPr>
        <p:spPr>
          <a:xfrm>
            <a:off x="1371600" y="488826"/>
            <a:ext cx="9448801" cy="1047132"/>
          </a:xfrm>
          <a:prstGeom prst="rect">
            <a:avLst/>
          </a:prstGeom>
          <a:solidFill>
            <a:srgbClr val="B3C6E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2060"/>
              </a:buClr>
              <a:buSzPts val="4000"/>
              <a:buFont typeface="Calibri"/>
              <a:buNone/>
            </a:pPr>
            <a:r>
              <a:rPr lang="en-US" sz="4000" b="1">
                <a:solidFill>
                  <a:srgbClr val="002060"/>
                </a:solidFill>
                <a:latin typeface="Calibri"/>
                <a:ea typeface="Calibri"/>
                <a:cs typeface="Calibri"/>
                <a:sym typeface="Calibri"/>
              </a:rPr>
              <a:t>Introducing the Healthcare Innovation Impact Program (HiiP) Team</a:t>
            </a:r>
            <a:endParaRPr/>
          </a:p>
        </p:txBody>
      </p:sp>
      <p:sp>
        <p:nvSpPr>
          <p:cNvPr id="200" name="Google Shape;200;p4"/>
          <p:cNvSpPr txBox="1">
            <a:spLocks noGrp="1"/>
          </p:cNvSpPr>
          <p:nvPr>
            <p:ph type="ftr" idx="11"/>
          </p:nvPr>
        </p:nvSpPr>
        <p:spPr>
          <a:xfrm>
            <a:off x="305317" y="6400519"/>
            <a:ext cx="4114800" cy="36512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a:t>
            </a:r>
            <a:r>
              <a:rPr lang="en-US" sz="1100" b="1" i="0" u="none" strike="noStrike" cap="none">
                <a:solidFill>
                  <a:srgbClr val="002060"/>
                </a:solidFill>
                <a:latin typeface="Calibri"/>
                <a:ea typeface="Calibri"/>
                <a:cs typeface="Calibri"/>
                <a:sym typeface="Calibri"/>
              </a:rPr>
              <a:t>© University of Michigan School of Nursing, 2022</a:t>
            </a:r>
            <a:endParaRPr/>
          </a:p>
        </p:txBody>
      </p:sp>
      <p:pic>
        <p:nvPicPr>
          <p:cNvPr id="201" name="Google Shape;201;p4"/>
          <p:cNvPicPr preferRelativeResize="0"/>
          <p:nvPr/>
        </p:nvPicPr>
        <p:blipFill rotWithShape="1">
          <a:blip r:embed="rId3">
            <a:alphaModFix/>
          </a:blip>
          <a:srcRect r="-1" b="19999"/>
          <a:stretch/>
        </p:blipFill>
        <p:spPr>
          <a:xfrm>
            <a:off x="5210885" y="1935518"/>
            <a:ext cx="2593464" cy="2593464"/>
          </a:xfrm>
          <a:custGeom>
            <a:avLst/>
            <a:gdLst/>
            <a:ahLst/>
            <a:cxnLst/>
            <a:rect l="l" t="t" r="r" b="b"/>
            <a:pathLst>
              <a:path w="2593464" h="2593464" extrusionOk="0">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ln>
            <a:noFill/>
          </a:ln>
        </p:spPr>
      </p:pic>
      <p:pic>
        <p:nvPicPr>
          <p:cNvPr id="202" name="Google Shape;202;p4"/>
          <p:cNvPicPr preferRelativeResize="0"/>
          <p:nvPr/>
        </p:nvPicPr>
        <p:blipFill rotWithShape="1">
          <a:blip r:embed="rId4">
            <a:alphaModFix/>
          </a:blip>
          <a:srcRect t="999" r="-1" b="18999"/>
          <a:stretch/>
        </p:blipFill>
        <p:spPr>
          <a:xfrm>
            <a:off x="1520120" y="1935518"/>
            <a:ext cx="2593464" cy="2593464"/>
          </a:xfrm>
          <a:custGeom>
            <a:avLst/>
            <a:gdLst/>
            <a:ahLst/>
            <a:cxnLst/>
            <a:rect l="l" t="t" r="r" b="b"/>
            <a:pathLst>
              <a:path w="2593464" h="2593464" extrusionOk="0">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ln>
            <a:noFill/>
          </a:ln>
        </p:spPr>
      </p:pic>
      <p:pic>
        <p:nvPicPr>
          <p:cNvPr id="203" name="Google Shape;203;p4"/>
          <p:cNvPicPr preferRelativeResize="0"/>
          <p:nvPr/>
        </p:nvPicPr>
        <p:blipFill rotWithShape="1">
          <a:blip r:embed="rId5">
            <a:alphaModFix/>
          </a:blip>
          <a:srcRect t="6250" r="5" b="13753"/>
          <a:stretch/>
        </p:blipFill>
        <p:spPr>
          <a:xfrm>
            <a:off x="8533568" y="1905572"/>
            <a:ext cx="2593464" cy="2593464"/>
          </a:xfrm>
          <a:custGeom>
            <a:avLst/>
            <a:gdLst/>
            <a:ahLst/>
            <a:cxnLst/>
            <a:rect l="l" t="t" r="r" b="b"/>
            <a:pathLst>
              <a:path w="2593464" h="2593464" extrusionOk="0">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ln>
            <a:noFill/>
          </a:ln>
        </p:spPr>
      </p:pic>
      <p:sp>
        <p:nvSpPr>
          <p:cNvPr id="204" name="Google Shape;204;p4"/>
          <p:cNvSpPr txBox="1">
            <a:spLocks noGrp="1"/>
          </p:cNvSpPr>
          <p:nvPr>
            <p:ph type="sldNum" idx="12"/>
          </p:nvPr>
        </p:nvSpPr>
        <p:spPr>
          <a:xfrm>
            <a:off x="11704320" y="6455664"/>
            <a:ext cx="448056"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7F7F7F"/>
              </a:buClr>
              <a:buSzPts val="1100"/>
              <a:buFont typeface="Calibri"/>
              <a:buNone/>
            </a:pPr>
            <a:fld id="{00000000-1234-1234-1234-123412341234}" type="slidenum">
              <a:rPr lang="en-US" sz="1100" b="0" i="0" u="none" strike="noStrike" cap="none">
                <a:solidFill>
                  <a:srgbClr val="7F7F7F"/>
                </a:solidFill>
                <a:latin typeface="Calibri"/>
                <a:ea typeface="Calibri"/>
                <a:cs typeface="Calibri"/>
                <a:sym typeface="Calibri"/>
              </a:rPr>
              <a:t>5</a:t>
            </a:fld>
            <a:endParaRPr sz="1100" b="0" i="0" u="none" strike="noStrike" cap="none">
              <a:solidFill>
                <a:srgbClr val="7F7F7F"/>
              </a:solidFill>
              <a:latin typeface="Calibri"/>
              <a:ea typeface="Calibri"/>
              <a:cs typeface="Calibri"/>
              <a:sym typeface="Calibri"/>
            </a:endParaRPr>
          </a:p>
        </p:txBody>
      </p:sp>
      <p:pic>
        <p:nvPicPr>
          <p:cNvPr id="205" name="Google Shape;205;p4" descr="Logo&#10;&#10;Description automatically generated"/>
          <p:cNvPicPr preferRelativeResize="0"/>
          <p:nvPr/>
        </p:nvPicPr>
        <p:blipFill rotWithShape="1">
          <a:blip r:embed="rId6">
            <a:alphaModFix/>
          </a:blip>
          <a:srcRect/>
          <a:stretch/>
        </p:blipFill>
        <p:spPr>
          <a:xfrm>
            <a:off x="10597764" y="5554243"/>
            <a:ext cx="1570299" cy="1187337"/>
          </a:xfrm>
          <a:prstGeom prst="rect">
            <a:avLst/>
          </a:prstGeom>
          <a:noFill/>
          <a:ln>
            <a:noFill/>
          </a:ln>
        </p:spPr>
      </p:pic>
      <p:sp>
        <p:nvSpPr>
          <p:cNvPr id="206" name="Google Shape;206;p4"/>
          <p:cNvSpPr txBox="1"/>
          <p:nvPr/>
        </p:nvSpPr>
        <p:spPr>
          <a:xfrm>
            <a:off x="1214601" y="4777524"/>
            <a:ext cx="32055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800"/>
              <a:buFont typeface="Calibri"/>
              <a:buNone/>
            </a:pPr>
            <a:r>
              <a:rPr lang="en-US" sz="1800" b="1" i="0" u="none" strike="noStrike" cap="none">
                <a:solidFill>
                  <a:srgbClr val="002060"/>
                </a:solidFill>
                <a:latin typeface="Calibri"/>
                <a:ea typeface="Calibri"/>
                <a:cs typeface="Calibri"/>
                <a:sym typeface="Calibri"/>
              </a:rPr>
              <a:t>Rhonda Schoville, PhD, MSBA, RN – Director</a:t>
            </a:r>
            <a:endParaRPr/>
          </a:p>
        </p:txBody>
      </p:sp>
      <p:sp>
        <p:nvSpPr>
          <p:cNvPr id="207" name="Google Shape;207;p4"/>
          <p:cNvSpPr txBox="1"/>
          <p:nvPr/>
        </p:nvSpPr>
        <p:spPr>
          <a:xfrm>
            <a:off x="4845132" y="4742956"/>
            <a:ext cx="320551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800"/>
              <a:buFont typeface="Calibri"/>
              <a:buNone/>
            </a:pPr>
            <a:r>
              <a:rPr lang="en-US" sz="1800" b="1" i="0" u="none" strike="noStrike" cap="none">
                <a:solidFill>
                  <a:srgbClr val="002060"/>
                </a:solidFill>
                <a:latin typeface="Calibri"/>
                <a:ea typeface="Calibri"/>
                <a:cs typeface="Calibri"/>
                <a:sym typeface="Calibri"/>
              </a:rPr>
              <a:t>Michele Munro-Kramer, PhD, RN – Faculty Lead for Student Engagement/Student Innovation Ambassadors</a:t>
            </a:r>
            <a:endParaRPr/>
          </a:p>
        </p:txBody>
      </p:sp>
      <p:sp>
        <p:nvSpPr>
          <p:cNvPr id="208" name="Google Shape;208;p4"/>
          <p:cNvSpPr txBox="1"/>
          <p:nvPr/>
        </p:nvSpPr>
        <p:spPr>
          <a:xfrm>
            <a:off x="8533568" y="4669154"/>
            <a:ext cx="277882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800"/>
              <a:buFont typeface="Calibri"/>
              <a:buNone/>
            </a:pPr>
            <a:r>
              <a:rPr lang="en-US" sz="1800" b="1" i="0" u="none" strike="noStrike" cap="none">
                <a:solidFill>
                  <a:srgbClr val="002060"/>
                </a:solidFill>
                <a:latin typeface="Calibri"/>
                <a:ea typeface="Calibri"/>
                <a:cs typeface="Calibri"/>
                <a:sym typeface="Calibri"/>
              </a:rPr>
              <a:t>Ann Fitzsimons, BS, MBA - Innovation Portfolio Manager &amp; Engagement Specialist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EEB2D5-FAE7-4867-9019-6F8DF5C63643}"/>
              </a:ext>
            </a:extLst>
          </p:cNvPr>
          <p:cNvSpPr>
            <a:spLocks noGrp="1"/>
          </p:cNvSpPr>
          <p:nvPr>
            <p:ph type="title"/>
          </p:nvPr>
        </p:nvSpPr>
        <p:spPr>
          <a:xfrm>
            <a:off x="310065" y="107154"/>
            <a:ext cx="11146371" cy="833979"/>
          </a:xfrm>
          <a:solidFill>
            <a:schemeClr val="accent1">
              <a:lumMod val="40000"/>
              <a:lumOff val="60000"/>
            </a:schemeClr>
          </a:solidFill>
        </p:spPr>
        <p:txBody>
          <a:bodyPr>
            <a:normAutofit/>
          </a:bodyPr>
          <a:lstStyle/>
          <a:p>
            <a:pPr algn="ctr"/>
            <a:r>
              <a:rPr lang="en-US" sz="3600" b="1" dirty="0">
                <a:solidFill>
                  <a:srgbClr val="002060"/>
                </a:solidFill>
              </a:rPr>
              <a:t>UMSN </a:t>
            </a:r>
            <a:r>
              <a:rPr lang="en-US" sz="3600" b="1" dirty="0" err="1">
                <a:solidFill>
                  <a:srgbClr val="002060"/>
                </a:solidFill>
              </a:rPr>
              <a:t>HiiP</a:t>
            </a:r>
            <a:r>
              <a:rPr lang="en-US" sz="3600" b="1" dirty="0">
                <a:solidFill>
                  <a:srgbClr val="002060"/>
                </a:solidFill>
              </a:rPr>
              <a:t> Student Innovation Ambassadors</a:t>
            </a:r>
          </a:p>
        </p:txBody>
      </p:sp>
      <p:sp>
        <p:nvSpPr>
          <p:cNvPr id="4" name="Slide Number Placeholder 3">
            <a:extLst>
              <a:ext uri="{FF2B5EF4-FFF2-40B4-BE49-F238E27FC236}">
                <a16:creationId xmlns:a16="http://schemas.microsoft.com/office/drawing/2014/main" id="{3923A6B3-31A3-4050-ADCB-C6F7BAD64BD3}"/>
              </a:ext>
            </a:extLst>
          </p:cNvPr>
          <p:cNvSpPr>
            <a:spLocks noGrp="1"/>
          </p:cNvSpPr>
          <p:nvPr>
            <p:ph type="sldNum" sz="quarter" idx="12"/>
          </p:nvPr>
        </p:nvSpPr>
        <p:spPr/>
        <p:txBody>
          <a:bodyPr/>
          <a:lstStyle/>
          <a:p>
            <a:fld id="{3A98EE3D-8CD1-4C3F-BD1C-C98C9596463C}" type="slidenum">
              <a:rPr lang="en-US" smtClean="0"/>
              <a:t>6</a:t>
            </a:fld>
            <a:endParaRPr lang="en-US" dirty="0"/>
          </a:p>
        </p:txBody>
      </p:sp>
      <p:sp>
        <p:nvSpPr>
          <p:cNvPr id="32" name="TextBox 31">
            <a:extLst>
              <a:ext uri="{FF2B5EF4-FFF2-40B4-BE49-F238E27FC236}">
                <a16:creationId xmlns:a16="http://schemas.microsoft.com/office/drawing/2014/main" id="{E29763BF-CDFB-5FC2-9F39-5029DF7A608E}"/>
              </a:ext>
            </a:extLst>
          </p:cNvPr>
          <p:cNvSpPr txBox="1"/>
          <p:nvPr/>
        </p:nvSpPr>
        <p:spPr>
          <a:xfrm>
            <a:off x="7053140" y="5896946"/>
            <a:ext cx="3258216" cy="874162"/>
          </a:xfrm>
          <a:prstGeom prst="rect">
            <a:avLst/>
          </a:prstGeom>
          <a:noFill/>
        </p:spPr>
        <p:txBody>
          <a:bodyPr wrap="square" rtlCol="0">
            <a:spAutoFit/>
          </a:bodyPr>
          <a:lstStyle/>
          <a:p>
            <a:endParaRPr lang="en-US" dirty="0"/>
          </a:p>
        </p:txBody>
      </p:sp>
      <p:sp>
        <p:nvSpPr>
          <p:cNvPr id="3" name="Footer Placeholder 4">
            <a:extLst>
              <a:ext uri="{FF2B5EF4-FFF2-40B4-BE49-F238E27FC236}">
                <a16:creationId xmlns:a16="http://schemas.microsoft.com/office/drawing/2014/main" id="{1C5395C8-13AF-BF96-DEBA-DFEEE244FCF2}"/>
              </a:ext>
            </a:extLst>
          </p:cNvPr>
          <p:cNvSpPr>
            <a:spLocks noGrp="1"/>
          </p:cNvSpPr>
          <p:nvPr>
            <p:ph type="ftr" sz="quarter" idx="11"/>
          </p:nvPr>
        </p:nvSpPr>
        <p:spPr>
          <a:xfrm>
            <a:off x="29545" y="6400519"/>
            <a:ext cx="4114800" cy="365125"/>
          </a:xfrm>
        </p:spPr>
        <p:txBody>
          <a:bodyPr vert="horz" lIns="91440" tIns="45720" rIns="91440" bIns="45720" rtlCol="0" anchor="ctr">
            <a:normAutofit/>
          </a:bodyPr>
          <a:lstStyle/>
          <a:p>
            <a:pPr algn="l">
              <a:spcAft>
                <a:spcPts val="600"/>
              </a:spcAft>
            </a:pPr>
            <a:r>
              <a:rPr lang="en-US" sz="1100" kern="1200" dirty="0">
                <a:solidFill>
                  <a:srgbClr val="FFFFFF"/>
                </a:solidFill>
                <a:latin typeface="+mn-lt"/>
                <a:ea typeface="+mn-ea"/>
                <a:cs typeface="+mn-cs"/>
              </a:rPr>
              <a:t>(((</a:t>
            </a:r>
            <a:r>
              <a:rPr lang="en-US" sz="1100" b="1" dirty="0">
                <a:solidFill>
                  <a:srgbClr val="002060"/>
                </a:solidFill>
              </a:rPr>
              <a:t>©</a:t>
            </a:r>
            <a:r>
              <a:rPr lang="en-US" sz="1100" b="1" kern="1200" dirty="0">
                <a:solidFill>
                  <a:srgbClr val="002060"/>
                </a:solidFill>
                <a:latin typeface="+mn-lt"/>
                <a:ea typeface="+mn-ea"/>
                <a:cs typeface="+mn-cs"/>
              </a:rPr>
              <a:t> University of Michigan School of Nursing, 2024</a:t>
            </a:r>
          </a:p>
        </p:txBody>
      </p:sp>
      <p:pic>
        <p:nvPicPr>
          <p:cNvPr id="9" name="Picture 8" descr="Logo&#10;&#10;Description automatically generated">
            <a:extLst>
              <a:ext uri="{FF2B5EF4-FFF2-40B4-BE49-F238E27FC236}">
                <a16:creationId xmlns:a16="http://schemas.microsoft.com/office/drawing/2014/main" id="{91062FDA-5BBD-8A96-7B24-63F3A76B7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632" y="119397"/>
            <a:ext cx="945619" cy="715003"/>
          </a:xfrm>
          <a:prstGeom prst="rect">
            <a:avLst/>
          </a:prstGeom>
        </p:spPr>
      </p:pic>
      <p:sp>
        <p:nvSpPr>
          <p:cNvPr id="13" name="Content Placeholder 12">
            <a:extLst>
              <a:ext uri="{FF2B5EF4-FFF2-40B4-BE49-F238E27FC236}">
                <a16:creationId xmlns:a16="http://schemas.microsoft.com/office/drawing/2014/main" id="{28C282D8-AFA3-643D-D0B8-6C97895F7D0B}"/>
              </a:ext>
            </a:extLst>
          </p:cNvPr>
          <p:cNvSpPr>
            <a:spLocks noGrp="1"/>
          </p:cNvSpPr>
          <p:nvPr>
            <p:ph idx="1"/>
          </p:nvPr>
        </p:nvSpPr>
        <p:spPr>
          <a:xfrm>
            <a:off x="107691" y="1775447"/>
            <a:ext cx="3891509" cy="4107632"/>
          </a:xfrm>
        </p:spPr>
        <p:txBody>
          <a:bodyPr>
            <a:normAutofit fontScale="62500" lnSpcReduction="20000"/>
          </a:bodyPr>
          <a:lstStyle/>
          <a:p>
            <a:pPr marL="0" indent="0">
              <a:buNone/>
            </a:pPr>
            <a:r>
              <a:rPr lang="en-US" dirty="0"/>
              <a:t>UMSN </a:t>
            </a:r>
            <a:r>
              <a:rPr lang="en-US" dirty="0" err="1"/>
              <a:t>HiiP</a:t>
            </a:r>
            <a:r>
              <a:rPr lang="en-US" dirty="0"/>
              <a:t> Student Innovation Ambassadors:</a:t>
            </a:r>
          </a:p>
          <a:p>
            <a:r>
              <a:rPr lang="en-US" dirty="0"/>
              <a:t>Work to promote innovation among our nursing students</a:t>
            </a:r>
          </a:p>
          <a:p>
            <a:r>
              <a:rPr lang="en-US" dirty="0"/>
              <a:t>Provide feedback on what nursing students need/desire when it comes to innovation at UMSN</a:t>
            </a:r>
          </a:p>
          <a:p>
            <a:r>
              <a:rPr lang="en-US" dirty="0"/>
              <a:t>Plan, organize, design, and execute our student-centric activities like a Hackathon, innovation speakers for nursing students, record the Student Views recordings of </a:t>
            </a:r>
            <a:r>
              <a:rPr lang="en-US" dirty="0" err="1"/>
              <a:t>HiiP’s</a:t>
            </a:r>
            <a:r>
              <a:rPr lang="en-US" dirty="0"/>
              <a:t> Inspire, Innovate and Impact Podcasts series, and more</a:t>
            </a:r>
          </a:p>
          <a:p>
            <a:pPr marL="0" indent="0">
              <a:buNone/>
            </a:pPr>
            <a:endParaRPr lang="en-US" dirty="0"/>
          </a:p>
          <a:p>
            <a:pPr marL="0" indent="0">
              <a:buNone/>
            </a:pPr>
            <a:endParaRPr lang="en-US" dirty="0"/>
          </a:p>
        </p:txBody>
      </p:sp>
      <p:pic>
        <p:nvPicPr>
          <p:cNvPr id="15" name="Picture 2" descr="Linnea Brunvand">
            <a:extLst>
              <a:ext uri="{FF2B5EF4-FFF2-40B4-BE49-F238E27FC236}">
                <a16:creationId xmlns:a16="http://schemas.microsoft.com/office/drawing/2014/main" id="{FCC135B8-549E-260C-4E3D-C79FF572A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2736" y="1119854"/>
            <a:ext cx="1685925"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Virginia Mundy">
            <a:extLst>
              <a:ext uri="{FF2B5EF4-FFF2-40B4-BE49-F238E27FC236}">
                <a16:creationId xmlns:a16="http://schemas.microsoft.com/office/drawing/2014/main" id="{BA14B8CF-C06A-80F5-C436-C8B28A96AB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3215" y="3943752"/>
            <a:ext cx="1714500" cy="170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anna Slawson">
            <a:extLst>
              <a:ext uri="{FF2B5EF4-FFF2-40B4-BE49-F238E27FC236}">
                <a16:creationId xmlns:a16="http://schemas.microsoft.com/office/drawing/2014/main" id="{5EB66DA3-AE97-E059-5BA7-D36EDA674F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3562" y="1152900"/>
            <a:ext cx="1685925" cy="16859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reyza Masterson">
            <a:extLst>
              <a:ext uri="{FF2B5EF4-FFF2-40B4-BE49-F238E27FC236}">
                <a16:creationId xmlns:a16="http://schemas.microsoft.com/office/drawing/2014/main" id="{25FAB817-D14F-B663-4963-90AFA42EF8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9671" y="4037361"/>
            <a:ext cx="1714500" cy="17049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Becky Williams">
            <a:extLst>
              <a:ext uri="{FF2B5EF4-FFF2-40B4-BE49-F238E27FC236}">
                <a16:creationId xmlns:a16="http://schemas.microsoft.com/office/drawing/2014/main" id="{2208DE2E-EBD8-D83B-7A9B-0527642E71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6127" y="3990534"/>
            <a:ext cx="1685925" cy="16859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Sarah Eidt">
            <a:extLst>
              <a:ext uri="{FF2B5EF4-FFF2-40B4-BE49-F238E27FC236}">
                <a16:creationId xmlns:a16="http://schemas.microsoft.com/office/drawing/2014/main" id="{03647384-4F6D-CA63-79E8-4D4F2025C0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11356" y="4095257"/>
            <a:ext cx="1624413" cy="162441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4ACABD2-ABA0-4113-A018-1C7A4F63C78D}"/>
              </a:ext>
            </a:extLst>
          </p:cNvPr>
          <p:cNvSpPr txBox="1"/>
          <p:nvPr/>
        </p:nvSpPr>
        <p:spPr>
          <a:xfrm>
            <a:off x="7845077" y="5756850"/>
            <a:ext cx="2082800" cy="954107"/>
          </a:xfrm>
          <a:prstGeom prst="rect">
            <a:avLst/>
          </a:prstGeom>
          <a:noFill/>
        </p:spPr>
        <p:txBody>
          <a:bodyPr wrap="square" rtlCol="0">
            <a:spAutoFit/>
          </a:bodyPr>
          <a:lstStyle/>
          <a:p>
            <a:pPr algn="ctr" fontAlgn="base"/>
            <a:r>
              <a:rPr lang="en-US" sz="1400" b="1"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Becky Williams</a:t>
            </a:r>
            <a:r>
              <a:rPr lang="en-US" sz="1400" b="1" i="0">
                <a:solidFill>
                  <a:srgbClr val="555555"/>
                </a:solidFill>
                <a:effectLst/>
                <a:latin typeface="Calibri" panose="020F0502020204030204" pitchFamily="34" charset="0"/>
                <a:ea typeface="Calibri" panose="020F0502020204030204" pitchFamily="34" charset="0"/>
                <a:cs typeface="Calibri" panose="020F0502020204030204" pitchFamily="34" charset="0"/>
              </a:rPr>
              <a:t>, BSN, BS, RN</a:t>
            </a:r>
            <a:endParaRPr lang="en-US" sz="1400"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endParaRPr>
          </a:p>
          <a:p>
            <a:pPr algn="ctr" fontAlgn="base"/>
            <a:r>
              <a:rPr lang="en-US" sz="1400"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U-M School of Nursing </a:t>
            </a:r>
            <a:r>
              <a:rPr lang="en-US" sz="1400" b="0" i="0" dirty="0" err="1">
                <a:solidFill>
                  <a:srgbClr val="555555"/>
                </a:solidFill>
                <a:effectLst/>
                <a:latin typeface="Calibri" panose="020F0502020204030204" pitchFamily="34" charset="0"/>
                <a:ea typeface="Calibri" panose="020F0502020204030204" pitchFamily="34" charset="0"/>
                <a:cs typeface="Calibri" panose="020F0502020204030204" pitchFamily="34" charset="0"/>
              </a:rPr>
              <a:t>Ph.D</a:t>
            </a:r>
            <a:r>
              <a:rPr lang="en-US" sz="1400"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 Student </a:t>
            </a:r>
          </a:p>
        </p:txBody>
      </p:sp>
      <p:sp>
        <p:nvSpPr>
          <p:cNvPr id="27" name="TextBox 26">
            <a:extLst>
              <a:ext uri="{FF2B5EF4-FFF2-40B4-BE49-F238E27FC236}">
                <a16:creationId xmlns:a16="http://schemas.microsoft.com/office/drawing/2014/main" id="{2DC01187-88F8-41FB-946F-EF6DF6EA154D}"/>
              </a:ext>
            </a:extLst>
          </p:cNvPr>
          <p:cNvSpPr txBox="1"/>
          <p:nvPr/>
        </p:nvSpPr>
        <p:spPr>
          <a:xfrm>
            <a:off x="7197370" y="3040510"/>
            <a:ext cx="2082800" cy="738664"/>
          </a:xfrm>
          <a:prstGeom prst="rect">
            <a:avLst/>
          </a:prstGeom>
          <a:noFill/>
        </p:spPr>
        <p:txBody>
          <a:bodyPr wrap="square" rtlCol="0">
            <a:spAutoFit/>
          </a:bodyPr>
          <a:lstStyle/>
          <a:p>
            <a:pPr algn="ctr" fontAlgn="base"/>
            <a:r>
              <a:rPr lang="en-US" sz="1400" b="1" i="0" dirty="0">
                <a:solidFill>
                  <a:srgbClr val="555555"/>
                </a:solidFill>
                <a:effectLst/>
              </a:rPr>
              <a:t> Hannah </a:t>
            </a:r>
            <a:r>
              <a:rPr lang="en-US" sz="1400" b="1" i="0" dirty="0" err="1">
                <a:solidFill>
                  <a:srgbClr val="555555"/>
                </a:solidFill>
                <a:effectLst/>
              </a:rPr>
              <a:t>Slawson</a:t>
            </a:r>
            <a:endParaRPr lang="en-US" sz="1400" b="0" i="0" dirty="0">
              <a:solidFill>
                <a:srgbClr val="555555"/>
              </a:solidFill>
              <a:effectLst/>
            </a:endParaRPr>
          </a:p>
          <a:p>
            <a:pPr algn="ctr" fontAlgn="base"/>
            <a:r>
              <a:rPr lang="en-US" sz="1400" b="0" i="0" dirty="0">
                <a:solidFill>
                  <a:srgbClr val="555555"/>
                </a:solidFill>
                <a:effectLst/>
              </a:rPr>
              <a:t>U-M School of Nursing, BSN Student</a:t>
            </a:r>
          </a:p>
        </p:txBody>
      </p:sp>
      <p:sp>
        <p:nvSpPr>
          <p:cNvPr id="28" name="TextBox 27">
            <a:extLst>
              <a:ext uri="{FF2B5EF4-FFF2-40B4-BE49-F238E27FC236}">
                <a16:creationId xmlns:a16="http://schemas.microsoft.com/office/drawing/2014/main" id="{194617DD-4803-5489-42F2-BD9F7B56B67B}"/>
              </a:ext>
            </a:extLst>
          </p:cNvPr>
          <p:cNvSpPr txBox="1"/>
          <p:nvPr/>
        </p:nvSpPr>
        <p:spPr>
          <a:xfrm>
            <a:off x="9683041" y="3035947"/>
            <a:ext cx="2082800" cy="738664"/>
          </a:xfrm>
          <a:prstGeom prst="rect">
            <a:avLst/>
          </a:prstGeom>
          <a:noFill/>
        </p:spPr>
        <p:txBody>
          <a:bodyPr wrap="square" rtlCol="0">
            <a:spAutoFit/>
          </a:bodyPr>
          <a:lstStyle/>
          <a:p>
            <a:pPr algn="ctr" fontAlgn="base"/>
            <a:r>
              <a:rPr lang="en-US" sz="1400" b="1" i="0" dirty="0">
                <a:solidFill>
                  <a:srgbClr val="555555"/>
                </a:solidFill>
                <a:effectLst/>
              </a:rPr>
              <a:t>Linnea Brunvand</a:t>
            </a:r>
            <a:endParaRPr lang="en-US" sz="1400" b="0" i="0" dirty="0">
              <a:solidFill>
                <a:srgbClr val="555555"/>
              </a:solidFill>
              <a:effectLst/>
            </a:endParaRPr>
          </a:p>
          <a:p>
            <a:pPr algn="ctr" fontAlgn="base"/>
            <a:r>
              <a:rPr lang="en-US" sz="1400" b="0" i="0" dirty="0">
                <a:solidFill>
                  <a:srgbClr val="555555"/>
                </a:solidFill>
                <a:effectLst/>
              </a:rPr>
              <a:t>U-M School of Nursing, BSN Student</a:t>
            </a:r>
          </a:p>
        </p:txBody>
      </p:sp>
      <p:sp>
        <p:nvSpPr>
          <p:cNvPr id="29" name="TextBox 28">
            <a:extLst>
              <a:ext uri="{FF2B5EF4-FFF2-40B4-BE49-F238E27FC236}">
                <a16:creationId xmlns:a16="http://schemas.microsoft.com/office/drawing/2014/main" id="{1712FE49-8E53-6588-8E96-37184BF01C05}"/>
              </a:ext>
            </a:extLst>
          </p:cNvPr>
          <p:cNvSpPr txBox="1"/>
          <p:nvPr/>
        </p:nvSpPr>
        <p:spPr>
          <a:xfrm>
            <a:off x="3693320" y="5750486"/>
            <a:ext cx="2082800" cy="738664"/>
          </a:xfrm>
          <a:prstGeom prst="rect">
            <a:avLst/>
          </a:prstGeom>
          <a:noFill/>
        </p:spPr>
        <p:txBody>
          <a:bodyPr wrap="square" rtlCol="0">
            <a:spAutoFit/>
          </a:bodyPr>
          <a:lstStyle/>
          <a:p>
            <a:pPr algn="ctr" fontAlgn="base"/>
            <a:r>
              <a:rPr lang="en-US" sz="1400" b="1" i="0" dirty="0">
                <a:solidFill>
                  <a:srgbClr val="555555"/>
                </a:solidFill>
                <a:effectLst/>
              </a:rPr>
              <a:t>Virginia Mundy, BSN, RN, </a:t>
            </a:r>
            <a:br>
              <a:rPr lang="en-US" sz="1400" dirty="0"/>
            </a:br>
            <a:r>
              <a:rPr lang="en-US" sz="1400" b="0" i="0" dirty="0">
                <a:solidFill>
                  <a:srgbClr val="555555"/>
                </a:solidFill>
                <a:effectLst/>
              </a:rPr>
              <a:t>U-M School of Nursing, MSN Student</a:t>
            </a:r>
          </a:p>
        </p:txBody>
      </p:sp>
      <p:sp>
        <p:nvSpPr>
          <p:cNvPr id="31" name="TextBox 30">
            <a:extLst>
              <a:ext uri="{FF2B5EF4-FFF2-40B4-BE49-F238E27FC236}">
                <a16:creationId xmlns:a16="http://schemas.microsoft.com/office/drawing/2014/main" id="{4289768D-023D-E73A-D486-90F408E874FB}"/>
              </a:ext>
            </a:extLst>
          </p:cNvPr>
          <p:cNvSpPr txBox="1"/>
          <p:nvPr/>
        </p:nvSpPr>
        <p:spPr>
          <a:xfrm>
            <a:off x="5611897" y="5863583"/>
            <a:ext cx="2082800" cy="738664"/>
          </a:xfrm>
          <a:prstGeom prst="rect">
            <a:avLst/>
          </a:prstGeom>
          <a:noFill/>
        </p:spPr>
        <p:txBody>
          <a:bodyPr wrap="square" rtlCol="0">
            <a:spAutoFit/>
          </a:bodyPr>
          <a:lstStyle/>
          <a:p>
            <a:pPr algn="ctr" fontAlgn="base"/>
            <a:r>
              <a:rPr lang="en-US" sz="1400" b="1" i="0" dirty="0" err="1">
                <a:solidFill>
                  <a:srgbClr val="555555"/>
                </a:solidFill>
                <a:effectLst/>
              </a:rPr>
              <a:t>Greyza</a:t>
            </a:r>
            <a:r>
              <a:rPr lang="en-US" sz="1400" b="1" i="0" dirty="0">
                <a:solidFill>
                  <a:srgbClr val="555555"/>
                </a:solidFill>
                <a:effectLst/>
              </a:rPr>
              <a:t> Masterson</a:t>
            </a:r>
            <a:endParaRPr lang="en-US" sz="1400" b="0" i="0" dirty="0">
              <a:solidFill>
                <a:srgbClr val="555555"/>
              </a:solidFill>
              <a:effectLst/>
            </a:endParaRPr>
          </a:p>
          <a:p>
            <a:pPr algn="ctr" fontAlgn="base"/>
            <a:r>
              <a:rPr lang="en-US" sz="1400" b="0" i="0" dirty="0">
                <a:solidFill>
                  <a:srgbClr val="555555"/>
                </a:solidFill>
                <a:effectLst/>
              </a:rPr>
              <a:t>U-M School of Nursing, BSN Student</a:t>
            </a:r>
          </a:p>
        </p:txBody>
      </p:sp>
      <p:sp>
        <p:nvSpPr>
          <p:cNvPr id="33" name="TextBox 32">
            <a:extLst>
              <a:ext uri="{FF2B5EF4-FFF2-40B4-BE49-F238E27FC236}">
                <a16:creationId xmlns:a16="http://schemas.microsoft.com/office/drawing/2014/main" id="{D8B69A52-9838-D054-7BD4-09118387A142}"/>
              </a:ext>
            </a:extLst>
          </p:cNvPr>
          <p:cNvSpPr txBox="1"/>
          <p:nvPr/>
        </p:nvSpPr>
        <p:spPr>
          <a:xfrm>
            <a:off x="9983392" y="5859766"/>
            <a:ext cx="2082800" cy="954107"/>
          </a:xfrm>
          <a:prstGeom prst="rect">
            <a:avLst/>
          </a:prstGeom>
          <a:noFill/>
        </p:spPr>
        <p:txBody>
          <a:bodyPr wrap="square" rtlCol="0">
            <a:spAutoFit/>
          </a:bodyPr>
          <a:lstStyle/>
          <a:p>
            <a:pPr algn="ctr" fontAlgn="base"/>
            <a:r>
              <a:rPr lang="en-US" sz="1400" b="1" i="0" dirty="0">
                <a:solidFill>
                  <a:srgbClr val="555555"/>
                </a:solidFill>
                <a:effectLst/>
              </a:rPr>
              <a:t>Sara </a:t>
            </a:r>
            <a:r>
              <a:rPr lang="en-US" sz="1400" b="1" i="0" dirty="0" err="1">
                <a:solidFill>
                  <a:srgbClr val="555555"/>
                </a:solidFill>
                <a:effectLst/>
              </a:rPr>
              <a:t>Eidt</a:t>
            </a:r>
            <a:r>
              <a:rPr lang="en-US" sz="1400" b="1" i="0" dirty="0">
                <a:solidFill>
                  <a:srgbClr val="555555"/>
                </a:solidFill>
                <a:effectLst/>
              </a:rPr>
              <a:t>, BSN, RN</a:t>
            </a:r>
          </a:p>
          <a:p>
            <a:pPr algn="ctr" fontAlgn="base"/>
            <a:r>
              <a:rPr lang="en-US" sz="1400" dirty="0">
                <a:solidFill>
                  <a:srgbClr val="555555"/>
                </a:solidFill>
              </a:rPr>
              <a:t>U-M School of Nursing,</a:t>
            </a:r>
          </a:p>
          <a:p>
            <a:pPr algn="ctr" fontAlgn="base"/>
            <a:r>
              <a:rPr lang="en-US" sz="1400" dirty="0">
                <a:solidFill>
                  <a:srgbClr val="555555"/>
                </a:solidFill>
              </a:rPr>
              <a:t>MSN Student</a:t>
            </a:r>
          </a:p>
          <a:p>
            <a:pPr algn="ctr" fontAlgn="base"/>
            <a:endParaRPr lang="en-US" sz="1400" b="0" i="0" dirty="0">
              <a:solidFill>
                <a:srgbClr val="555555"/>
              </a:solidFill>
              <a:effectLst/>
            </a:endParaRPr>
          </a:p>
        </p:txBody>
      </p:sp>
      <p:pic>
        <p:nvPicPr>
          <p:cNvPr id="2" name="Picture 1" descr="Ethan-Will Tolentino">
            <a:extLst>
              <a:ext uri="{FF2B5EF4-FFF2-40B4-BE49-F238E27FC236}">
                <a16:creationId xmlns:a16="http://schemas.microsoft.com/office/drawing/2014/main" id="{0089374E-58B5-E395-636E-A7EC7E5555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0006" y="1139245"/>
            <a:ext cx="1731932" cy="17223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a:extLst>
              <a:ext uri="{FF2B5EF4-FFF2-40B4-BE49-F238E27FC236}">
                <a16:creationId xmlns:a16="http://schemas.microsoft.com/office/drawing/2014/main" id="{B3B847D6-2445-6997-D363-B4EA4A97375E}"/>
              </a:ext>
            </a:extLst>
          </p:cNvPr>
          <p:cNvSpPr txBox="1"/>
          <p:nvPr/>
        </p:nvSpPr>
        <p:spPr>
          <a:xfrm>
            <a:off x="5054600" y="3059668"/>
            <a:ext cx="2082800"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base"/>
            <a:r>
              <a:rPr lang="en-US" sz="1400" b="1" dirty="0">
                <a:solidFill>
                  <a:srgbClr val="002060"/>
                </a:solidFill>
              </a:rPr>
              <a:t>Ethan-Will Tolentino</a:t>
            </a:r>
            <a:r>
              <a:rPr lang="en-US" sz="1400" b="1" i="0" dirty="0">
                <a:solidFill>
                  <a:srgbClr val="002060"/>
                </a:solidFill>
                <a:effectLst/>
              </a:rPr>
              <a:t>, </a:t>
            </a:r>
            <a:br>
              <a:rPr lang="en-US" sz="1400" dirty="0">
                <a:solidFill>
                  <a:srgbClr val="002060"/>
                </a:solidFill>
              </a:rPr>
            </a:br>
            <a:r>
              <a:rPr lang="en-US" sz="1400" b="0" i="0" dirty="0">
                <a:solidFill>
                  <a:srgbClr val="002060"/>
                </a:solidFill>
                <a:effectLst/>
              </a:rPr>
              <a:t>U-M School of Nursing, MSN Student</a:t>
            </a:r>
          </a:p>
        </p:txBody>
      </p:sp>
    </p:spTree>
    <p:extLst>
      <p:ext uri="{BB962C8B-B14F-4D97-AF65-F5344CB8AC3E}">
        <p14:creationId xmlns:p14="http://schemas.microsoft.com/office/powerpoint/2010/main" val="132257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EEB2D5-FAE7-4867-9019-6F8DF5C63643}"/>
              </a:ext>
            </a:extLst>
          </p:cNvPr>
          <p:cNvSpPr>
            <a:spLocks noGrp="1"/>
          </p:cNvSpPr>
          <p:nvPr>
            <p:ph type="title"/>
          </p:nvPr>
        </p:nvSpPr>
        <p:spPr>
          <a:xfrm>
            <a:off x="310065" y="107154"/>
            <a:ext cx="11146371" cy="833979"/>
          </a:xfrm>
          <a:solidFill>
            <a:schemeClr val="accent1">
              <a:lumMod val="40000"/>
              <a:lumOff val="60000"/>
            </a:schemeClr>
          </a:solidFill>
        </p:spPr>
        <p:txBody>
          <a:bodyPr>
            <a:normAutofit/>
          </a:bodyPr>
          <a:lstStyle/>
          <a:p>
            <a:pPr algn="ctr"/>
            <a:r>
              <a:rPr lang="en-US" sz="3600" b="1" dirty="0">
                <a:solidFill>
                  <a:srgbClr val="002060"/>
                </a:solidFill>
              </a:rPr>
              <a:t>UMSN Nursing Innovation is Having Impact!</a:t>
            </a:r>
          </a:p>
        </p:txBody>
      </p:sp>
      <p:sp>
        <p:nvSpPr>
          <p:cNvPr id="4" name="Slide Number Placeholder 3">
            <a:extLst>
              <a:ext uri="{FF2B5EF4-FFF2-40B4-BE49-F238E27FC236}">
                <a16:creationId xmlns:a16="http://schemas.microsoft.com/office/drawing/2014/main" id="{3923A6B3-31A3-4050-ADCB-C6F7BAD64BD3}"/>
              </a:ext>
            </a:extLst>
          </p:cNvPr>
          <p:cNvSpPr>
            <a:spLocks noGrp="1"/>
          </p:cNvSpPr>
          <p:nvPr>
            <p:ph type="sldNum" sz="quarter" idx="12"/>
          </p:nvPr>
        </p:nvSpPr>
        <p:spPr/>
        <p:txBody>
          <a:bodyPr/>
          <a:lstStyle/>
          <a:p>
            <a:fld id="{3A98EE3D-8CD1-4C3F-BD1C-C98C9596463C}" type="slidenum">
              <a:rPr lang="en-US" smtClean="0"/>
              <a:t>7</a:t>
            </a:fld>
            <a:endParaRPr lang="en-US" dirty="0"/>
          </a:p>
        </p:txBody>
      </p:sp>
      <p:pic>
        <p:nvPicPr>
          <p:cNvPr id="3074" name="Picture 2">
            <a:extLst>
              <a:ext uri="{FF2B5EF4-FFF2-40B4-BE49-F238E27FC236}">
                <a16:creationId xmlns:a16="http://schemas.microsoft.com/office/drawing/2014/main" id="{92990ABB-E906-EA3C-9E86-856C1FB0E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389" y="4142407"/>
            <a:ext cx="732345" cy="9178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4462B78-DBBC-F357-A2DC-AFCE91F43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5735" y="4178062"/>
            <a:ext cx="696423" cy="8728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5A47E97B-AD35-322A-AAD1-ADFA7A328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2164" y="4178062"/>
            <a:ext cx="712756" cy="89332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57068FF6-3FB6-0EF9-E253-54518D853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5280" y="4197893"/>
            <a:ext cx="701804" cy="87959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EF090CFA-DCCD-B552-17F0-41C78ABB66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9801" y="4186158"/>
            <a:ext cx="712756" cy="89332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60C83ACE-F84C-A9E4-2728-05F6A9E29A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7998" y="4196451"/>
            <a:ext cx="712756" cy="89332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B79FD49E-6F7B-DDAE-5A43-1D618C1AE3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8337" y="4171168"/>
            <a:ext cx="754549" cy="945702"/>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a:extLst>
              <a:ext uri="{FF2B5EF4-FFF2-40B4-BE49-F238E27FC236}">
                <a16:creationId xmlns:a16="http://schemas.microsoft.com/office/drawing/2014/main" id="{827FAAA2-1DFD-4640-3E41-0333D99260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358" y="5212252"/>
            <a:ext cx="819357" cy="1026928"/>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a:extLst>
              <a:ext uri="{FF2B5EF4-FFF2-40B4-BE49-F238E27FC236}">
                <a16:creationId xmlns:a16="http://schemas.microsoft.com/office/drawing/2014/main" id="{64A4E02B-77FD-4BE6-81E7-2C5A677601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57639" y="4161469"/>
            <a:ext cx="760810" cy="953548"/>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a:extLst>
              <a:ext uri="{FF2B5EF4-FFF2-40B4-BE49-F238E27FC236}">
                <a16:creationId xmlns:a16="http://schemas.microsoft.com/office/drawing/2014/main" id="{64F58D10-49E2-7A9F-4BBC-7318ED80DF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8078" y="5175338"/>
            <a:ext cx="803545" cy="1007110"/>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a:extLst>
              <a:ext uri="{FF2B5EF4-FFF2-40B4-BE49-F238E27FC236}">
                <a16:creationId xmlns:a16="http://schemas.microsoft.com/office/drawing/2014/main" id="{143FD4D4-3E74-CA5B-53E9-FFEB7E38A1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62969" y="5210868"/>
            <a:ext cx="803545" cy="1007110"/>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Sean Estaban McCabe">
            <a:extLst>
              <a:ext uri="{FF2B5EF4-FFF2-40B4-BE49-F238E27FC236}">
                <a16:creationId xmlns:a16="http://schemas.microsoft.com/office/drawing/2014/main" id="{641ABAEE-46E9-E89F-50E4-2D01307EE9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63709" y="4153419"/>
            <a:ext cx="769277" cy="961598"/>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Elizabath Kuzma">
            <a:extLst>
              <a:ext uri="{FF2B5EF4-FFF2-40B4-BE49-F238E27FC236}">
                <a16:creationId xmlns:a16="http://schemas.microsoft.com/office/drawing/2014/main" id="{2448F12F-6467-484F-F7AE-B2C77A6BCC3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4218" y="5199937"/>
            <a:ext cx="805688" cy="1007110"/>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a:extLst>
              <a:ext uri="{FF2B5EF4-FFF2-40B4-BE49-F238E27FC236}">
                <a16:creationId xmlns:a16="http://schemas.microsoft.com/office/drawing/2014/main" id="{93191AE9-36F9-7745-D90E-C860BEF3645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82970" y="5191762"/>
            <a:ext cx="814485" cy="1018106"/>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a:extLst>
              <a:ext uri="{FF2B5EF4-FFF2-40B4-BE49-F238E27FC236}">
                <a16:creationId xmlns:a16="http://schemas.microsoft.com/office/drawing/2014/main" id="{6AD76AC5-B2F3-F41D-7195-AE3EF895E72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79116" y="5199937"/>
            <a:ext cx="800650" cy="1000812"/>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a:extLst>
              <a:ext uri="{FF2B5EF4-FFF2-40B4-BE49-F238E27FC236}">
                <a16:creationId xmlns:a16="http://schemas.microsoft.com/office/drawing/2014/main" id="{871C9F1C-AF7B-0C8D-3594-EF30BAB286B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50709" y="5193880"/>
            <a:ext cx="808928" cy="1100800"/>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Cindy Darling-Fisher portrait">
            <a:extLst>
              <a:ext uri="{FF2B5EF4-FFF2-40B4-BE49-F238E27FC236}">
                <a16:creationId xmlns:a16="http://schemas.microsoft.com/office/drawing/2014/main" id="{16ABCC56-2526-7DC8-7697-1DBEC23CB67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12556" y="5189318"/>
            <a:ext cx="792764" cy="1100800"/>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a:extLst>
              <a:ext uri="{FF2B5EF4-FFF2-40B4-BE49-F238E27FC236}">
                <a16:creationId xmlns:a16="http://schemas.microsoft.com/office/drawing/2014/main" id="{05282B97-229C-BE94-8FA8-A815EDE8672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458255" y="5192941"/>
            <a:ext cx="792764" cy="109717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29763BF-CDFB-5FC2-9F39-5029DF7A608E}"/>
              </a:ext>
            </a:extLst>
          </p:cNvPr>
          <p:cNvSpPr txBox="1"/>
          <p:nvPr/>
        </p:nvSpPr>
        <p:spPr>
          <a:xfrm>
            <a:off x="6260720" y="6406061"/>
            <a:ext cx="3258216" cy="874162"/>
          </a:xfrm>
          <a:prstGeom prst="rect">
            <a:avLst/>
          </a:prstGeom>
          <a:noFill/>
        </p:spPr>
        <p:txBody>
          <a:bodyPr wrap="square" rtlCol="0">
            <a:spAutoFit/>
          </a:bodyPr>
          <a:lstStyle/>
          <a:p>
            <a:endParaRPr lang="en-US" dirty="0"/>
          </a:p>
        </p:txBody>
      </p:sp>
      <p:graphicFrame>
        <p:nvGraphicFramePr>
          <p:cNvPr id="30" name="Content Placeholder 5">
            <a:extLst>
              <a:ext uri="{FF2B5EF4-FFF2-40B4-BE49-F238E27FC236}">
                <a16:creationId xmlns:a16="http://schemas.microsoft.com/office/drawing/2014/main" id="{11D25126-3BB6-1ED5-24B1-8055BC41994A}"/>
              </a:ext>
            </a:extLst>
          </p:cNvPr>
          <p:cNvGraphicFramePr>
            <a:graphicFrameLocks noGrp="1"/>
          </p:cNvGraphicFramePr>
          <p:nvPr>
            <p:ph idx="1"/>
          </p:nvPr>
        </p:nvGraphicFramePr>
        <p:xfrm>
          <a:off x="1048197" y="625009"/>
          <a:ext cx="10515600" cy="2090963"/>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2" name="TextBox 1">
            <a:extLst>
              <a:ext uri="{FF2B5EF4-FFF2-40B4-BE49-F238E27FC236}">
                <a16:creationId xmlns:a16="http://schemas.microsoft.com/office/drawing/2014/main" id="{D610CA21-036A-6011-08B9-9F45AF880FD0}"/>
              </a:ext>
            </a:extLst>
          </p:cNvPr>
          <p:cNvSpPr txBox="1"/>
          <p:nvPr/>
        </p:nvSpPr>
        <p:spPr>
          <a:xfrm>
            <a:off x="8281480" y="2195368"/>
            <a:ext cx="3610967" cy="523220"/>
          </a:xfrm>
          <a:prstGeom prst="rect">
            <a:avLst/>
          </a:prstGeom>
          <a:noFill/>
        </p:spPr>
        <p:txBody>
          <a:bodyPr wrap="square" rtlCol="0">
            <a:spAutoFit/>
          </a:bodyPr>
          <a:lstStyle/>
          <a:p>
            <a:r>
              <a:rPr lang="en-US" sz="2800" b="1" dirty="0">
                <a:solidFill>
                  <a:srgbClr val="002060"/>
                </a:solidFill>
              </a:rPr>
              <a:t>…and so many more!</a:t>
            </a:r>
          </a:p>
        </p:txBody>
      </p:sp>
      <p:sp>
        <p:nvSpPr>
          <p:cNvPr id="3" name="Footer Placeholder 4">
            <a:extLst>
              <a:ext uri="{FF2B5EF4-FFF2-40B4-BE49-F238E27FC236}">
                <a16:creationId xmlns:a16="http://schemas.microsoft.com/office/drawing/2014/main" id="{1C5395C8-13AF-BF96-DEBA-DFEEE244FCF2}"/>
              </a:ext>
            </a:extLst>
          </p:cNvPr>
          <p:cNvSpPr>
            <a:spLocks noGrp="1"/>
          </p:cNvSpPr>
          <p:nvPr>
            <p:ph type="ftr" sz="quarter" idx="11"/>
          </p:nvPr>
        </p:nvSpPr>
        <p:spPr>
          <a:xfrm>
            <a:off x="305317" y="6400519"/>
            <a:ext cx="4114800" cy="365125"/>
          </a:xfrm>
        </p:spPr>
        <p:txBody>
          <a:bodyPr vert="horz" lIns="91440" tIns="45720" rIns="91440" bIns="45720" rtlCol="0" anchor="ctr">
            <a:normAutofit/>
          </a:bodyPr>
          <a:lstStyle/>
          <a:p>
            <a:pPr algn="l">
              <a:spcAft>
                <a:spcPts val="600"/>
              </a:spcAft>
            </a:pPr>
            <a:r>
              <a:rPr lang="en-US" sz="1100" kern="1200" dirty="0">
                <a:solidFill>
                  <a:srgbClr val="FFFFFF"/>
                </a:solidFill>
                <a:latin typeface="+mn-lt"/>
                <a:ea typeface="+mn-ea"/>
                <a:cs typeface="+mn-cs"/>
              </a:rPr>
              <a:t>(((</a:t>
            </a:r>
            <a:r>
              <a:rPr lang="en-US" sz="1100" b="1" dirty="0">
                <a:solidFill>
                  <a:srgbClr val="002060"/>
                </a:solidFill>
              </a:rPr>
              <a:t>©</a:t>
            </a:r>
            <a:r>
              <a:rPr lang="en-US" sz="1100" b="1" kern="1200" dirty="0">
                <a:solidFill>
                  <a:srgbClr val="002060"/>
                </a:solidFill>
                <a:latin typeface="+mn-lt"/>
                <a:ea typeface="+mn-ea"/>
                <a:cs typeface="+mn-cs"/>
              </a:rPr>
              <a:t> University of Michigan School of Nursing, 2024</a:t>
            </a:r>
          </a:p>
        </p:txBody>
      </p:sp>
      <p:pic>
        <p:nvPicPr>
          <p:cNvPr id="9" name="Picture 8" descr="Logo&#10;&#10;Description automatically generated">
            <a:extLst>
              <a:ext uri="{FF2B5EF4-FFF2-40B4-BE49-F238E27FC236}">
                <a16:creationId xmlns:a16="http://schemas.microsoft.com/office/drawing/2014/main" id="{91062FDA-5BBD-8A96-7B24-63F3A76B73F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251632" y="119397"/>
            <a:ext cx="945619" cy="715003"/>
          </a:xfrm>
          <a:prstGeom prst="rect">
            <a:avLst/>
          </a:prstGeom>
        </p:spPr>
      </p:pic>
      <p:pic>
        <p:nvPicPr>
          <p:cNvPr id="1026" name="Picture 2">
            <a:extLst>
              <a:ext uri="{FF2B5EF4-FFF2-40B4-BE49-F238E27FC236}">
                <a16:creationId xmlns:a16="http://schemas.microsoft.com/office/drawing/2014/main" id="{D3C9666B-465B-7541-D203-1E8077B7FA9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353800" y="4166059"/>
            <a:ext cx="763285" cy="9541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ita Titler">
            <a:extLst>
              <a:ext uri="{FF2B5EF4-FFF2-40B4-BE49-F238E27FC236}">
                <a16:creationId xmlns:a16="http://schemas.microsoft.com/office/drawing/2014/main" id="{05AA3599-DF1F-FB53-E7EA-502A3D30758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976467" y="4169130"/>
            <a:ext cx="712570" cy="890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1D99C89-3769-D626-A2ED-B7C7F162243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659113" y="3079124"/>
            <a:ext cx="780389" cy="9754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E377140-F5F7-7175-8DA4-6AEE71BB762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234386" y="3080263"/>
            <a:ext cx="800650" cy="10008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28BE020-88D5-991C-4C94-5B75FFA89B2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101543" y="3106324"/>
            <a:ext cx="780388" cy="9754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rna K. Flaherty Robb">
            <a:extLst>
              <a:ext uri="{FF2B5EF4-FFF2-40B4-BE49-F238E27FC236}">
                <a16:creationId xmlns:a16="http://schemas.microsoft.com/office/drawing/2014/main" id="{774760B9-E7D8-7752-3BC7-A4B56763025B}"/>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930987" y="3102283"/>
            <a:ext cx="792703" cy="99087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tacia Potempa">
            <a:extLst>
              <a:ext uri="{FF2B5EF4-FFF2-40B4-BE49-F238E27FC236}">
                <a16:creationId xmlns:a16="http://schemas.microsoft.com/office/drawing/2014/main" id="{BD2E7E03-7C95-D6CE-1AB3-FE869F6E8943}"/>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362160" y="3064609"/>
            <a:ext cx="892709" cy="103614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90AE02DD-C16B-E789-A390-EDE63AA1CE6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604821" y="3071075"/>
            <a:ext cx="817684" cy="102210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isa Kane Low">
            <a:extLst>
              <a:ext uri="{FF2B5EF4-FFF2-40B4-BE49-F238E27FC236}">
                <a16:creationId xmlns:a16="http://schemas.microsoft.com/office/drawing/2014/main" id="{8B5B08DB-813E-FA5E-5ED7-85032756BEBE}"/>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814560" y="3077265"/>
            <a:ext cx="805688" cy="100711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Jeri Antilla">
            <a:extLst>
              <a:ext uri="{FF2B5EF4-FFF2-40B4-BE49-F238E27FC236}">
                <a16:creationId xmlns:a16="http://schemas.microsoft.com/office/drawing/2014/main" id="{9ACAE68B-32D0-34CE-5949-A5CBE2511510}"/>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47472" y="3058920"/>
            <a:ext cx="805688" cy="100711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BAD42D8-CD73-4E38-8BB2-0E65E3A77A8F}"/>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4915" y="3058920"/>
            <a:ext cx="805688" cy="100711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FE99B087-D2D0-0618-9348-1C9DD1E66ABE}"/>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460215" y="3030270"/>
            <a:ext cx="880640" cy="11008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Sue Wintermeyer-Pingel">
            <a:extLst>
              <a:ext uri="{FF2B5EF4-FFF2-40B4-BE49-F238E27FC236}">
                <a16:creationId xmlns:a16="http://schemas.microsoft.com/office/drawing/2014/main" id="{E9B4B48D-DC79-A9B4-142F-8EC62982CEB4}"/>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416276" y="3030270"/>
            <a:ext cx="880640" cy="11008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Zielinski">
            <a:extLst>
              <a:ext uri="{FF2B5EF4-FFF2-40B4-BE49-F238E27FC236}">
                <a16:creationId xmlns:a16="http://schemas.microsoft.com/office/drawing/2014/main" id="{28490859-AEE3-0C7D-C4D4-0F4B132742E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725860" y="3067466"/>
            <a:ext cx="833569" cy="104196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94B32D4B-6441-EBAB-FE16-7891BC8067BA}"/>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1288169" y="3077265"/>
            <a:ext cx="828916" cy="10361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8BACAE1-01CB-1F51-B70A-663757E30AA8}"/>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007259" y="5203104"/>
            <a:ext cx="819559" cy="10453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1F6BAF2-1717-2AE3-2F2A-2A0D2BC5FAD7}"/>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403439" y="5213491"/>
            <a:ext cx="819559" cy="10244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93543358-BDC7-D242-9C56-D4EEA6B7F85B}"/>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162088" y="4164304"/>
            <a:ext cx="756562" cy="9457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6579F123-C5CC-1B4E-7802-961FF5DF0884}"/>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446197" y="4171168"/>
            <a:ext cx="712570" cy="8907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erson wearing glasses and smiling&#10;&#10;Description automatically generated">
            <a:extLst>
              <a:ext uri="{FF2B5EF4-FFF2-40B4-BE49-F238E27FC236}">
                <a16:creationId xmlns:a16="http://schemas.microsoft.com/office/drawing/2014/main" id="{D7AC62BF-328D-F7C1-17AA-EB58EAF63ED0}"/>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1320087" y="5183416"/>
            <a:ext cx="792764" cy="1106702"/>
          </a:xfrm>
          <a:prstGeom prst="rect">
            <a:avLst/>
          </a:prstGeom>
        </p:spPr>
      </p:pic>
      <p:pic>
        <p:nvPicPr>
          <p:cNvPr id="14" name="Picture 13" descr="A person smiling at camera&#10;&#10;Description automatically generated">
            <a:extLst>
              <a:ext uri="{FF2B5EF4-FFF2-40B4-BE49-F238E27FC236}">
                <a16:creationId xmlns:a16="http://schemas.microsoft.com/office/drawing/2014/main" id="{36145E7C-5B30-EFD9-35C9-A963F6F6C749}"/>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989360" y="4171167"/>
            <a:ext cx="756562" cy="945703"/>
          </a:xfrm>
          <a:prstGeom prst="rect">
            <a:avLst/>
          </a:prstGeom>
        </p:spPr>
      </p:pic>
      <p:pic>
        <p:nvPicPr>
          <p:cNvPr id="16" name="Picture 15" descr="A person with blonde hair smiling&#10;&#10;Description automatically generated">
            <a:extLst>
              <a:ext uri="{FF2B5EF4-FFF2-40B4-BE49-F238E27FC236}">
                <a16:creationId xmlns:a16="http://schemas.microsoft.com/office/drawing/2014/main" id="{179F89B6-C1CF-DFBA-F6CD-1CE306A427C9}"/>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387004" y="4174343"/>
            <a:ext cx="732344" cy="915429"/>
          </a:xfrm>
          <a:prstGeom prst="rect">
            <a:avLst/>
          </a:prstGeom>
        </p:spPr>
      </p:pic>
      <p:pic>
        <p:nvPicPr>
          <p:cNvPr id="18" name="Picture 17" descr="A person with long hair wearing a black jacket&#10;&#10;Description automatically generated">
            <a:extLst>
              <a:ext uri="{FF2B5EF4-FFF2-40B4-BE49-F238E27FC236}">
                <a16:creationId xmlns:a16="http://schemas.microsoft.com/office/drawing/2014/main" id="{82C2C514-BA56-1C29-7640-F79AC499A29F}"/>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7869552" y="5184171"/>
            <a:ext cx="808928" cy="1064298"/>
          </a:xfrm>
          <a:prstGeom prst="rect">
            <a:avLst/>
          </a:prstGeom>
        </p:spPr>
      </p:pic>
      <p:pic>
        <p:nvPicPr>
          <p:cNvPr id="11" name="Picture 2" descr="Ivo Dinov">
            <a:extLst>
              <a:ext uri="{FF2B5EF4-FFF2-40B4-BE49-F238E27FC236}">
                <a16:creationId xmlns:a16="http://schemas.microsoft.com/office/drawing/2014/main" id="{CB516E11-B32C-D109-9E18-DDE221577C14}"/>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456977" y="3091693"/>
            <a:ext cx="757616" cy="9470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enise Saint Arnault">
            <a:extLst>
              <a:ext uri="{FF2B5EF4-FFF2-40B4-BE49-F238E27FC236}">
                <a16:creationId xmlns:a16="http://schemas.microsoft.com/office/drawing/2014/main" id="{DD294EBC-EB97-72BB-789E-486101B787BB}"/>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6130713" y="5180376"/>
            <a:ext cx="854474" cy="106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853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109"/>
          <p:cNvPicPr preferRelativeResize="0"/>
          <p:nvPr/>
        </p:nvPicPr>
        <p:blipFill rotWithShape="1">
          <a:blip r:embed="rId3">
            <a:alphaModFix/>
          </a:blip>
          <a:srcRect l="19090" t="9584" r="322"/>
          <a:stretch/>
        </p:blipFill>
        <p:spPr>
          <a:xfrm>
            <a:off x="-8" y="-3179"/>
            <a:ext cx="9169600" cy="6858000"/>
          </a:xfrm>
          <a:prstGeom prst="rect">
            <a:avLst/>
          </a:prstGeom>
          <a:noFill/>
          <a:ln>
            <a:noFill/>
          </a:ln>
        </p:spPr>
      </p:pic>
      <p:sp>
        <p:nvSpPr>
          <p:cNvPr id="472" name="Google Shape;472;p109"/>
          <p:cNvSpPr/>
          <p:nvPr/>
        </p:nvSpPr>
        <p:spPr>
          <a:xfrm rot="10800000">
            <a:off x="4860733" y="100"/>
            <a:ext cx="3492400" cy="6858000"/>
          </a:xfrm>
          <a:custGeom>
            <a:avLst/>
            <a:gdLst/>
            <a:ahLst/>
            <a:cxnLst/>
            <a:rect l="l" t="t" r="r" b="b"/>
            <a:pathLst>
              <a:path w="120000" h="120000" extrusionOk="0">
                <a:moveTo>
                  <a:pt x="54205" y="120000"/>
                </a:moveTo>
                <a:lnTo>
                  <a:pt x="0" y="120000"/>
                </a:lnTo>
                <a:lnTo>
                  <a:pt x="0" y="0"/>
                </a:lnTo>
                <a:lnTo>
                  <a:pt x="120000" y="0"/>
                </a:lnTo>
                <a:lnTo>
                  <a:pt x="54205" y="120000"/>
                </a:lnTo>
                <a:close/>
              </a:path>
            </a:pathLst>
          </a:custGeom>
          <a:solidFill>
            <a:schemeClr val="accent1"/>
          </a:solidFill>
          <a:ln>
            <a:noFill/>
          </a:ln>
        </p:spPr>
        <p:txBody>
          <a:bodyPr spcFirstLastPara="1" wrap="square" lIns="35700" tIns="35700" rIns="35700" bIns="35700" anchor="ctr" anchorCtr="0">
            <a:noAutofit/>
          </a:bodyPr>
          <a:lstStyle/>
          <a:p>
            <a:pPr algn="ctr" defTabSz="1219170">
              <a:buSzPts val="1200"/>
            </a:pPr>
            <a:endParaRPr sz="1600">
              <a:solidFill>
                <a:srgbClr val="FFFFFF"/>
              </a:solidFill>
              <a:latin typeface="Roboto"/>
              <a:ea typeface="Roboto"/>
              <a:cs typeface="Roboto"/>
              <a:sym typeface="Roboto"/>
            </a:endParaRPr>
          </a:p>
        </p:txBody>
      </p:sp>
      <p:sp>
        <p:nvSpPr>
          <p:cNvPr id="473" name="Google Shape;473;p109"/>
          <p:cNvSpPr/>
          <p:nvPr/>
        </p:nvSpPr>
        <p:spPr>
          <a:xfrm rot="10800000">
            <a:off x="8082400" y="0"/>
            <a:ext cx="4109600" cy="6858000"/>
          </a:xfrm>
          <a:prstGeom prst="rect">
            <a:avLst/>
          </a:prstGeom>
          <a:solidFill>
            <a:schemeClr val="accent2"/>
          </a:solidFill>
          <a:ln>
            <a:noFill/>
          </a:ln>
        </p:spPr>
        <p:txBody>
          <a:bodyPr spcFirstLastPara="1" wrap="square" lIns="121900" tIns="121900" rIns="121900" bIns="121900" anchor="ctr" anchorCtr="0">
            <a:noAutofit/>
          </a:bodyPr>
          <a:lstStyle/>
          <a:p>
            <a:pPr defTabSz="1219170"/>
            <a:endParaRPr sz="1867"/>
          </a:p>
        </p:txBody>
      </p:sp>
      <p:sp>
        <p:nvSpPr>
          <p:cNvPr id="474" name="Google Shape;474;p109"/>
          <p:cNvSpPr/>
          <p:nvPr/>
        </p:nvSpPr>
        <p:spPr>
          <a:xfrm rot="10800000">
            <a:off x="5063933" y="100"/>
            <a:ext cx="3492400" cy="6858000"/>
          </a:xfrm>
          <a:custGeom>
            <a:avLst/>
            <a:gdLst/>
            <a:ahLst/>
            <a:cxnLst/>
            <a:rect l="l" t="t" r="r" b="b"/>
            <a:pathLst>
              <a:path w="120000" h="120000" extrusionOk="0">
                <a:moveTo>
                  <a:pt x="54205" y="120000"/>
                </a:moveTo>
                <a:lnTo>
                  <a:pt x="0" y="120000"/>
                </a:lnTo>
                <a:lnTo>
                  <a:pt x="0" y="0"/>
                </a:lnTo>
                <a:lnTo>
                  <a:pt x="120000" y="0"/>
                </a:lnTo>
                <a:lnTo>
                  <a:pt x="54205" y="120000"/>
                </a:lnTo>
                <a:close/>
              </a:path>
            </a:pathLst>
          </a:custGeom>
          <a:solidFill>
            <a:schemeClr val="accent2"/>
          </a:solidFill>
          <a:ln>
            <a:noFill/>
          </a:ln>
        </p:spPr>
        <p:txBody>
          <a:bodyPr spcFirstLastPara="1" wrap="square" lIns="35700" tIns="35700" rIns="35700" bIns="35700" anchor="ctr" anchorCtr="0">
            <a:noAutofit/>
          </a:bodyPr>
          <a:lstStyle/>
          <a:p>
            <a:pPr algn="ctr" defTabSz="1219170">
              <a:buSzPts val="1200"/>
            </a:pPr>
            <a:endParaRPr sz="1600">
              <a:solidFill>
                <a:srgbClr val="FFFFFF"/>
              </a:solidFill>
              <a:latin typeface="Roboto"/>
              <a:ea typeface="Roboto"/>
              <a:cs typeface="Roboto"/>
              <a:sym typeface="Roboto"/>
            </a:endParaRPr>
          </a:p>
        </p:txBody>
      </p:sp>
      <p:sp>
        <p:nvSpPr>
          <p:cNvPr id="475" name="Google Shape;475;p109"/>
          <p:cNvSpPr txBox="1"/>
          <p:nvPr/>
        </p:nvSpPr>
        <p:spPr>
          <a:xfrm>
            <a:off x="-65300" y="6984600"/>
            <a:ext cx="4978400" cy="461624"/>
          </a:xfrm>
          <a:prstGeom prst="rect">
            <a:avLst/>
          </a:prstGeom>
          <a:noFill/>
          <a:ln>
            <a:noFill/>
          </a:ln>
        </p:spPr>
        <p:txBody>
          <a:bodyPr spcFirstLastPara="1" wrap="square" lIns="121900" tIns="121900" rIns="121900" bIns="121900" anchor="t" anchorCtr="0">
            <a:spAutoFit/>
          </a:bodyPr>
          <a:lstStyle/>
          <a:p>
            <a:pPr defTabSz="1219170"/>
            <a:r>
              <a:rPr lang="en">
                <a:solidFill>
                  <a:srgbClr val="202124"/>
                </a:solidFill>
                <a:highlight>
                  <a:srgbClr val="FFFFFF"/>
                </a:highlight>
                <a:latin typeface="Roboto"/>
                <a:ea typeface="Roboto"/>
                <a:cs typeface="Roboto"/>
                <a:sym typeface="Roboto"/>
              </a:rPr>
              <a:t>- internal - preliminary - advisory - hr</a:t>
            </a:r>
            <a:endParaRPr sz="1867"/>
          </a:p>
        </p:txBody>
      </p:sp>
      <p:pic>
        <p:nvPicPr>
          <p:cNvPr id="476" name="Google Shape;476;p109"/>
          <p:cNvPicPr preferRelativeResize="0"/>
          <p:nvPr/>
        </p:nvPicPr>
        <p:blipFill>
          <a:blip r:embed="rId4">
            <a:alphaModFix/>
          </a:blip>
          <a:stretch>
            <a:fillRect/>
          </a:stretch>
        </p:blipFill>
        <p:spPr>
          <a:xfrm>
            <a:off x="7745367" y="437359"/>
            <a:ext cx="4035167" cy="330884"/>
          </a:xfrm>
          <a:prstGeom prst="rect">
            <a:avLst/>
          </a:prstGeom>
          <a:noFill/>
          <a:ln>
            <a:noFill/>
          </a:ln>
        </p:spPr>
      </p:pic>
      <p:sp>
        <p:nvSpPr>
          <p:cNvPr id="477" name="Google Shape;477;p109"/>
          <p:cNvSpPr txBox="1"/>
          <p:nvPr/>
        </p:nvSpPr>
        <p:spPr>
          <a:xfrm>
            <a:off x="6597933" y="1128767"/>
            <a:ext cx="5745600" cy="5773015"/>
          </a:xfrm>
          <a:prstGeom prst="rect">
            <a:avLst/>
          </a:prstGeom>
          <a:noFill/>
          <a:ln>
            <a:noFill/>
          </a:ln>
        </p:spPr>
        <p:txBody>
          <a:bodyPr spcFirstLastPara="1" wrap="square" lIns="121900" tIns="121900" rIns="121900" bIns="121900" anchor="t" anchorCtr="0">
            <a:spAutoFit/>
          </a:bodyPr>
          <a:lstStyle/>
          <a:p>
            <a:pPr defTabSz="1219170"/>
            <a:r>
              <a:rPr lang="en" sz="3733" b="1">
                <a:solidFill>
                  <a:srgbClr val="FFFFFF"/>
                </a:solidFill>
                <a:latin typeface="Montserrat"/>
                <a:ea typeface="Montserrat"/>
                <a:cs typeface="Montserrat"/>
                <a:sym typeface="Montserrat"/>
              </a:rPr>
              <a:t>Innovation Partnerships was designed with Faculty service in mind:</a:t>
            </a:r>
            <a:endParaRPr sz="3733" b="1">
              <a:solidFill>
                <a:srgbClr val="FFFFFF"/>
              </a:solidFill>
              <a:latin typeface="Montserrat"/>
              <a:ea typeface="Montserrat"/>
              <a:cs typeface="Montserrat"/>
              <a:sym typeface="Montserrat"/>
            </a:endParaRPr>
          </a:p>
          <a:p>
            <a:pPr marL="609585" indent="-431789" defTabSz="1219170">
              <a:spcBef>
                <a:spcPts val="1333"/>
              </a:spcBef>
              <a:buClr>
                <a:srgbClr val="FFFFFF"/>
              </a:buClr>
              <a:buSzPts val="1500"/>
              <a:buFont typeface="Montserrat"/>
              <a:buChar char="●"/>
            </a:pPr>
            <a:r>
              <a:rPr lang="en" sz="2000">
                <a:solidFill>
                  <a:srgbClr val="FFFFFF"/>
                </a:solidFill>
                <a:latin typeface="Montserrat"/>
                <a:ea typeface="Montserrat"/>
                <a:cs typeface="Montserrat"/>
                <a:sym typeface="Montserrat"/>
              </a:rPr>
              <a:t>Innovation Partnerships is a connector for faculty desiring to amplify the impact of their research through partnering with industry: </a:t>
            </a:r>
            <a:endParaRPr sz="2000">
              <a:solidFill>
                <a:srgbClr val="FFFFFF"/>
              </a:solidFill>
              <a:latin typeface="Montserrat"/>
              <a:ea typeface="Montserrat"/>
              <a:cs typeface="Montserrat"/>
              <a:sym typeface="Montserrat"/>
            </a:endParaRPr>
          </a:p>
          <a:p>
            <a:pPr marL="1219170" lvl="1" indent="-431789" defTabSz="1219170">
              <a:spcBef>
                <a:spcPts val="1333"/>
              </a:spcBef>
              <a:buClr>
                <a:srgbClr val="FFFFFF"/>
              </a:buClr>
              <a:buSzPts val="1500"/>
              <a:buFont typeface="Montserrat"/>
              <a:buChar char="○"/>
            </a:pPr>
            <a:r>
              <a:rPr lang="en" sz="2000">
                <a:solidFill>
                  <a:srgbClr val="FFFFFF"/>
                </a:solidFill>
                <a:latin typeface="Montserrat"/>
                <a:ea typeface="Montserrat"/>
                <a:cs typeface="Montserrat"/>
                <a:sym typeface="Montserrat"/>
              </a:rPr>
              <a:t>Corporate sponsored research</a:t>
            </a:r>
            <a:endParaRPr sz="2000">
              <a:solidFill>
                <a:srgbClr val="FFFFFF"/>
              </a:solidFill>
              <a:latin typeface="Montserrat"/>
              <a:ea typeface="Montserrat"/>
              <a:cs typeface="Montserrat"/>
              <a:sym typeface="Montserrat"/>
            </a:endParaRPr>
          </a:p>
          <a:p>
            <a:pPr marL="1219170" lvl="1" indent="-431789" defTabSz="1219170">
              <a:buClr>
                <a:srgbClr val="FFFFFF"/>
              </a:buClr>
              <a:buSzPts val="1500"/>
              <a:buFont typeface="Montserrat"/>
              <a:buChar char="○"/>
            </a:pPr>
            <a:r>
              <a:rPr lang="en" sz="2000">
                <a:solidFill>
                  <a:srgbClr val="FFFFFF"/>
                </a:solidFill>
                <a:latin typeface="Montserrat"/>
                <a:ea typeface="Montserrat"/>
                <a:cs typeface="Montserrat"/>
                <a:sym typeface="Montserrat"/>
              </a:rPr>
              <a:t>Licensing &amp; commercialization</a:t>
            </a:r>
            <a:endParaRPr sz="2000">
              <a:solidFill>
                <a:srgbClr val="FFFFFF"/>
              </a:solidFill>
              <a:latin typeface="Montserrat"/>
              <a:ea typeface="Montserrat"/>
              <a:cs typeface="Montserrat"/>
              <a:sym typeface="Montserrat"/>
            </a:endParaRPr>
          </a:p>
          <a:p>
            <a:pPr marL="1219170" lvl="1" indent="-431789" defTabSz="1219170">
              <a:spcAft>
                <a:spcPts val="1333"/>
              </a:spcAft>
              <a:buClr>
                <a:srgbClr val="FFFFFF"/>
              </a:buClr>
              <a:buSzPts val="1500"/>
              <a:buFont typeface="Montserrat"/>
              <a:buChar char="○"/>
            </a:pPr>
            <a:r>
              <a:rPr lang="en" sz="2000">
                <a:solidFill>
                  <a:srgbClr val="FFFFFF"/>
                </a:solidFill>
                <a:latin typeface="Montserrat"/>
                <a:ea typeface="Montserrat"/>
                <a:cs typeface="Montserrat"/>
                <a:sym typeface="Montserrat"/>
              </a:rPr>
              <a:t>Startup company formation</a:t>
            </a:r>
            <a:endParaRPr sz="24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618"/>
        <p:cNvGrpSpPr/>
        <p:nvPr/>
      </p:nvGrpSpPr>
      <p:grpSpPr>
        <a:xfrm>
          <a:off x="0" y="0"/>
          <a:ext cx="0" cy="0"/>
          <a:chOff x="0" y="0"/>
          <a:chExt cx="0" cy="0"/>
        </a:xfrm>
      </p:grpSpPr>
      <p:pic>
        <p:nvPicPr>
          <p:cNvPr id="619" name="Google Shape;619;p25" descr="Text&#10;&#10;Description automatically generated with medium confidence"/>
          <p:cNvPicPr preferRelativeResize="0"/>
          <p:nvPr/>
        </p:nvPicPr>
        <p:blipFill rotWithShape="1">
          <a:blip r:embed="rId3">
            <a:alphaModFix/>
          </a:blip>
          <a:srcRect/>
          <a:stretch/>
        </p:blipFill>
        <p:spPr>
          <a:xfrm>
            <a:off x="3876807" y="4567889"/>
            <a:ext cx="3626153" cy="864981"/>
          </a:xfrm>
          <a:prstGeom prst="rect">
            <a:avLst/>
          </a:prstGeom>
          <a:noFill/>
          <a:ln>
            <a:noFill/>
          </a:ln>
        </p:spPr>
      </p:pic>
      <p:pic>
        <p:nvPicPr>
          <p:cNvPr id="620" name="Google Shape;620;p25" descr="A close up of a sign&#10;&#10;Description automatically generated with low confidence"/>
          <p:cNvPicPr preferRelativeResize="0"/>
          <p:nvPr/>
        </p:nvPicPr>
        <p:blipFill rotWithShape="1">
          <a:blip r:embed="rId4">
            <a:alphaModFix/>
          </a:blip>
          <a:srcRect/>
          <a:stretch/>
        </p:blipFill>
        <p:spPr>
          <a:xfrm>
            <a:off x="3972127" y="3240030"/>
            <a:ext cx="2531871" cy="597678"/>
          </a:xfrm>
          <a:prstGeom prst="rect">
            <a:avLst/>
          </a:prstGeom>
          <a:noFill/>
          <a:ln>
            <a:noFill/>
          </a:ln>
        </p:spPr>
      </p:pic>
      <p:pic>
        <p:nvPicPr>
          <p:cNvPr id="621" name="Google Shape;621;p25" descr="Text&#10;&#10;Description automatically generated"/>
          <p:cNvPicPr preferRelativeResize="0"/>
          <p:nvPr/>
        </p:nvPicPr>
        <p:blipFill rotWithShape="1">
          <a:blip r:embed="rId5">
            <a:alphaModFix/>
          </a:blip>
          <a:srcRect/>
          <a:stretch/>
        </p:blipFill>
        <p:spPr>
          <a:xfrm>
            <a:off x="6503998" y="2982698"/>
            <a:ext cx="4411402" cy="911126"/>
          </a:xfrm>
          <a:prstGeom prst="rect">
            <a:avLst/>
          </a:prstGeom>
          <a:noFill/>
          <a:ln>
            <a:noFill/>
          </a:ln>
        </p:spPr>
      </p:pic>
      <p:pic>
        <p:nvPicPr>
          <p:cNvPr id="622" name="Google Shape;622;p25"/>
          <p:cNvPicPr preferRelativeResize="0"/>
          <p:nvPr/>
        </p:nvPicPr>
        <p:blipFill rotWithShape="1">
          <a:blip r:embed="rId6">
            <a:alphaModFix/>
          </a:blip>
          <a:srcRect/>
          <a:stretch/>
        </p:blipFill>
        <p:spPr>
          <a:xfrm>
            <a:off x="3972127" y="3888765"/>
            <a:ext cx="7077676" cy="620204"/>
          </a:xfrm>
          <a:prstGeom prst="rect">
            <a:avLst/>
          </a:prstGeom>
          <a:noFill/>
          <a:ln>
            <a:noFill/>
          </a:ln>
        </p:spPr>
      </p:pic>
      <p:pic>
        <p:nvPicPr>
          <p:cNvPr id="623" name="Google Shape;623;p25"/>
          <p:cNvPicPr preferRelativeResize="0"/>
          <p:nvPr/>
        </p:nvPicPr>
        <p:blipFill rotWithShape="1">
          <a:blip r:embed="rId7">
            <a:alphaModFix/>
          </a:blip>
          <a:srcRect/>
          <a:stretch/>
        </p:blipFill>
        <p:spPr>
          <a:xfrm>
            <a:off x="3954860" y="2305901"/>
            <a:ext cx="7094943" cy="806415"/>
          </a:xfrm>
          <a:prstGeom prst="rect">
            <a:avLst/>
          </a:prstGeom>
          <a:noFill/>
          <a:ln>
            <a:noFill/>
          </a:ln>
        </p:spPr>
      </p:pic>
      <p:sp>
        <p:nvSpPr>
          <p:cNvPr id="624" name="Google Shape;624;p25"/>
          <p:cNvSpPr>
            <a:spLocks noGrp="1"/>
          </p:cNvSpPr>
          <p:nvPr>
            <p:ph type="title"/>
          </p:nvPr>
        </p:nvSpPr>
        <p:spPr>
          <a:xfrm>
            <a:off x="541421" y="1644273"/>
            <a:ext cx="2869985" cy="2681440"/>
          </a:xfrm>
          <a:prstGeom prst="ellipse">
            <a:avLst/>
          </a:prstGeom>
          <a:solidFill>
            <a:srgbClr val="2F5496"/>
          </a:solidFill>
          <a:ln w="174625" cap="flat" cmpd="thinThick">
            <a:solidFill>
              <a:srgbClr val="262626"/>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alibri"/>
              <a:buNone/>
            </a:pPr>
            <a:r>
              <a:rPr lang="en-US" sz="2000" b="1" dirty="0">
                <a:solidFill>
                  <a:schemeClr val="lt1"/>
                </a:solidFill>
                <a:latin typeface="Calibri"/>
                <a:ea typeface="Calibri"/>
                <a:cs typeface="Calibri"/>
                <a:sym typeface="Calibri"/>
              </a:rPr>
              <a:t>Faculty &amp; Student Innovation Resource Organizations</a:t>
            </a:r>
            <a:endParaRPr dirty="0"/>
          </a:p>
        </p:txBody>
      </p:sp>
      <p:pic>
        <p:nvPicPr>
          <p:cNvPr id="625" name="Google Shape;625;p25" descr="Logo&#10;&#10;Description automatically generated"/>
          <p:cNvPicPr preferRelativeResize="0"/>
          <p:nvPr/>
        </p:nvPicPr>
        <p:blipFill rotWithShape="1">
          <a:blip r:embed="rId8">
            <a:alphaModFix/>
          </a:blip>
          <a:srcRect/>
          <a:stretch/>
        </p:blipFill>
        <p:spPr>
          <a:xfrm>
            <a:off x="11051062" y="5859092"/>
            <a:ext cx="894513" cy="676360"/>
          </a:xfrm>
          <a:prstGeom prst="rect">
            <a:avLst/>
          </a:prstGeom>
          <a:noFill/>
          <a:ln>
            <a:noFill/>
          </a:ln>
        </p:spPr>
      </p:pic>
      <p:pic>
        <p:nvPicPr>
          <p:cNvPr id="626" name="Google Shape;626;p25" descr="A picture containing text, sign&#10;&#10;Description automatically generated"/>
          <p:cNvPicPr preferRelativeResize="0"/>
          <p:nvPr/>
        </p:nvPicPr>
        <p:blipFill rotWithShape="1">
          <a:blip r:embed="rId9">
            <a:alphaModFix/>
          </a:blip>
          <a:srcRect/>
          <a:stretch/>
        </p:blipFill>
        <p:spPr>
          <a:xfrm>
            <a:off x="7536174" y="4661265"/>
            <a:ext cx="3513629" cy="585591"/>
          </a:xfrm>
          <a:prstGeom prst="rect">
            <a:avLst/>
          </a:prstGeom>
          <a:noFill/>
          <a:ln>
            <a:noFill/>
          </a:ln>
        </p:spPr>
      </p:pic>
      <p:pic>
        <p:nvPicPr>
          <p:cNvPr id="627" name="Google Shape;627;p25" descr="Text&#10;&#10;Description automatically generated"/>
          <p:cNvPicPr preferRelativeResize="0"/>
          <p:nvPr/>
        </p:nvPicPr>
        <p:blipFill rotWithShape="1">
          <a:blip r:embed="rId10">
            <a:alphaModFix/>
          </a:blip>
          <a:srcRect/>
          <a:stretch/>
        </p:blipFill>
        <p:spPr>
          <a:xfrm>
            <a:off x="4062800" y="5444868"/>
            <a:ext cx="6929438" cy="812800"/>
          </a:xfrm>
          <a:prstGeom prst="rect">
            <a:avLst/>
          </a:prstGeom>
          <a:noFill/>
          <a:ln>
            <a:noFill/>
          </a:ln>
        </p:spPr>
      </p:pic>
      <p:pic>
        <p:nvPicPr>
          <p:cNvPr id="628" name="Google Shape;628;p25" descr="Text&#10;&#10;Description automatically generated"/>
          <p:cNvPicPr preferRelativeResize="0"/>
          <p:nvPr/>
        </p:nvPicPr>
        <p:blipFill rotWithShape="1">
          <a:blip r:embed="rId11">
            <a:alphaModFix/>
          </a:blip>
          <a:srcRect/>
          <a:stretch/>
        </p:blipFill>
        <p:spPr>
          <a:xfrm>
            <a:off x="3954860" y="375783"/>
            <a:ext cx="7096201" cy="926318"/>
          </a:xfrm>
          <a:prstGeom prst="rect">
            <a:avLst/>
          </a:prstGeom>
          <a:noFill/>
          <a:ln>
            <a:noFill/>
          </a:ln>
        </p:spPr>
      </p:pic>
      <p:pic>
        <p:nvPicPr>
          <p:cNvPr id="629" name="Google Shape;629;p25" descr="Text&#10;&#10;Description automatically generated"/>
          <p:cNvPicPr preferRelativeResize="0"/>
          <p:nvPr/>
        </p:nvPicPr>
        <p:blipFill rotWithShape="1">
          <a:blip r:embed="rId12">
            <a:alphaModFix/>
          </a:blip>
          <a:srcRect/>
          <a:stretch/>
        </p:blipFill>
        <p:spPr>
          <a:xfrm>
            <a:off x="3944353" y="1421638"/>
            <a:ext cx="4849822" cy="731520"/>
          </a:xfrm>
          <a:prstGeom prst="rect">
            <a:avLst/>
          </a:prstGeom>
          <a:noFill/>
          <a:ln>
            <a:noFill/>
          </a:ln>
        </p:spPr>
      </p:pic>
      <p:sp>
        <p:nvSpPr>
          <p:cNvPr id="630" name="Google Shape;630;p25"/>
          <p:cNvSpPr txBox="1"/>
          <p:nvPr/>
        </p:nvSpPr>
        <p:spPr>
          <a:xfrm>
            <a:off x="256790" y="6466647"/>
            <a:ext cx="6100174"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dirty="0">
                <a:solidFill>
                  <a:srgbClr val="FFFFFF"/>
                </a:solidFill>
                <a:latin typeface="Calibri"/>
                <a:ea typeface="Calibri"/>
                <a:cs typeface="Calibri"/>
                <a:sym typeface="Calibri"/>
              </a:rPr>
              <a:t>(((</a:t>
            </a:r>
            <a:r>
              <a:rPr lang="en-US" sz="1100" b="1" i="0" u="none" strike="noStrike" cap="none" dirty="0">
                <a:solidFill>
                  <a:srgbClr val="002060"/>
                </a:solidFill>
                <a:latin typeface="Calibri"/>
                <a:ea typeface="Calibri"/>
                <a:cs typeface="Calibri"/>
                <a:sym typeface="Calibri"/>
              </a:rPr>
              <a:t>© University of Michigan School of Nursing, 2023</a:t>
            </a:r>
            <a:endParaRPr dirty="0"/>
          </a:p>
        </p:txBody>
      </p:sp>
      <p:pic>
        <p:nvPicPr>
          <p:cNvPr id="631" name="Google Shape;631;p25" descr="Logo&#10;&#10;Description automatically generated"/>
          <p:cNvPicPr preferRelativeResize="0"/>
          <p:nvPr/>
        </p:nvPicPr>
        <p:blipFill rotWithShape="1">
          <a:blip r:embed="rId8">
            <a:alphaModFix/>
          </a:blip>
          <a:srcRect/>
          <a:stretch/>
        </p:blipFill>
        <p:spPr>
          <a:xfrm>
            <a:off x="9020727" y="1080907"/>
            <a:ext cx="2114550" cy="1097280"/>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novation Partnerships Brand Theme">
  <a:themeElements>
    <a:clrScheme name="Simple Light">
      <a:dk1>
        <a:srgbClr val="00274C"/>
      </a:dk1>
      <a:lt1>
        <a:srgbClr val="FFFFFF"/>
      </a:lt1>
      <a:dk2>
        <a:srgbClr val="595959"/>
      </a:dk2>
      <a:lt2>
        <a:srgbClr val="000000"/>
      </a:lt2>
      <a:accent1>
        <a:srgbClr val="FFCB05"/>
      </a:accent1>
      <a:accent2>
        <a:srgbClr val="00274C"/>
      </a:accent2>
      <a:accent3>
        <a:srgbClr val="9A3324"/>
      </a:accent3>
      <a:accent4>
        <a:srgbClr val="D86018"/>
      </a:accent4>
      <a:accent5>
        <a:srgbClr val="2F65A7"/>
      </a:accent5>
      <a:accent6>
        <a:srgbClr val="A5A508"/>
      </a:accent6>
      <a:hlink>
        <a:srgbClr val="2F65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T Brand Theme">
  <a:themeElements>
    <a:clrScheme name="Simple Light">
      <a:dk1>
        <a:srgbClr val="00274C"/>
      </a:dk1>
      <a:lt1>
        <a:srgbClr val="FFFFFF"/>
      </a:lt1>
      <a:dk2>
        <a:srgbClr val="595959"/>
      </a:dk2>
      <a:lt2>
        <a:srgbClr val="000000"/>
      </a:lt2>
      <a:accent1>
        <a:srgbClr val="FFCB05"/>
      </a:accent1>
      <a:accent2>
        <a:srgbClr val="00274C"/>
      </a:accent2>
      <a:accent3>
        <a:srgbClr val="9A3324"/>
      </a:accent3>
      <a:accent4>
        <a:srgbClr val="D86018"/>
      </a:accent4>
      <a:accent5>
        <a:srgbClr val="2F65A7"/>
      </a:accent5>
      <a:accent6>
        <a:srgbClr val="A5A508"/>
      </a:accent6>
      <a:hlink>
        <a:srgbClr val="2F65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86B90CE70BEC4BB5C6A7B70DC75F18" ma:contentTypeVersion="17" ma:contentTypeDescription="Create a new document." ma:contentTypeScope="" ma:versionID="bdecc1788d0a1a090d6e19e2f57f4ff2">
  <xsd:schema xmlns:xsd="http://www.w3.org/2001/XMLSchema" xmlns:xs="http://www.w3.org/2001/XMLSchema" xmlns:p="http://schemas.microsoft.com/office/2006/metadata/properties" xmlns:ns2="483ddff2-9b2b-4368-b8cd-378ac60c41e5" xmlns:ns3="92e59a20-5218-4492-927d-8c27d1e5c951" targetNamespace="http://schemas.microsoft.com/office/2006/metadata/properties" ma:root="true" ma:fieldsID="6adc46ed2527f0dba4c0f62421d28abd" ns2:_="" ns3:_="">
    <xsd:import namespace="483ddff2-9b2b-4368-b8cd-378ac60c41e5"/>
    <xsd:import namespace="92e59a20-5218-4492-927d-8c27d1e5c95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LengthInSeconds" minOccurs="0"/>
                <xsd:element ref="ns3:MediaServiceDateTaken"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2:SharedWithUsers" minOccurs="0"/>
                <xsd:element ref="ns2:SharedWithDetail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3ddff2-9b2b-4368-b8cd-378ac60c41e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9" nillable="true" ma:displayName="Taxonomy Catch All Column" ma:hidden="true" ma:list="{39be6f66-3e0c-428f-969d-6094a384d721}" ma:internalName="TaxCatchAll" ma:showField="CatchAllData" ma:web="483ddff2-9b2b-4368-b8cd-378ac60c41e5">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2e59a20-5218-4492-927d-8c27d1e5c95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82455f3-2cb7-495f-aa72-87a21e17d258"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483ddff2-9b2b-4368-b8cd-378ac60c41e5">AQU3VKAFUFY6-1122734786-6056</_dlc_DocId>
    <_dlc_DocIdUrl xmlns="483ddff2-9b2b-4368-b8cd-378ac60c41e5">
      <Url>https://amr.sharepoint.com/sites/amrfiles/_layouts/15/DocIdRedir.aspx?ID=AQU3VKAFUFY6-1122734786-6056</Url>
      <Description>AQU3VKAFUFY6-1122734786-6056</Description>
    </_dlc_DocIdUrl>
    <TaxCatchAll xmlns="483ddff2-9b2b-4368-b8cd-378ac60c41e5" xsi:nil="true"/>
    <lcf76f155ced4ddcb4097134ff3c332f xmlns="92e59a20-5218-4492-927d-8c27d1e5c95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0E46BF6-DF00-42AA-8974-CAC1E1D87E33}"/>
</file>

<file path=customXml/itemProps2.xml><?xml version="1.0" encoding="utf-8"?>
<ds:datastoreItem xmlns:ds="http://schemas.openxmlformats.org/officeDocument/2006/customXml" ds:itemID="{BB113682-E621-4970-8C97-5DDC1F0057FE}"/>
</file>

<file path=customXml/itemProps3.xml><?xml version="1.0" encoding="utf-8"?>
<ds:datastoreItem xmlns:ds="http://schemas.openxmlformats.org/officeDocument/2006/customXml" ds:itemID="{C5296A27-654D-45E8-AA1F-5F4C903CA23B}"/>
</file>

<file path=customXml/itemProps4.xml><?xml version="1.0" encoding="utf-8"?>
<ds:datastoreItem xmlns:ds="http://schemas.openxmlformats.org/officeDocument/2006/customXml" ds:itemID="{F742075D-55ED-45C4-AEAF-063F2BA95004}"/>
</file>

<file path=docProps/app.xml><?xml version="1.0" encoding="utf-8"?>
<Properties xmlns="http://schemas.openxmlformats.org/officeDocument/2006/extended-properties" xmlns:vt="http://schemas.openxmlformats.org/officeDocument/2006/docPropsVTypes">
  <TotalTime>60690</TotalTime>
  <Words>4224</Words>
  <Application>Microsoft Office PowerPoint</Application>
  <PresentationFormat>Widescreen</PresentationFormat>
  <Paragraphs>437</Paragraphs>
  <Slides>33</Slides>
  <Notes>32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33</vt:i4>
      </vt:variant>
    </vt:vector>
  </HeadingPairs>
  <TitlesOfParts>
    <vt:vector size="49" baseType="lpstr">
      <vt:lpstr>Wingdings</vt:lpstr>
      <vt:lpstr>Noto Sans Display</vt:lpstr>
      <vt:lpstr>-apple-system</vt:lpstr>
      <vt:lpstr>Calibri</vt:lpstr>
      <vt:lpstr>Montserrat</vt:lpstr>
      <vt:lpstr>Roboto</vt:lpstr>
      <vt:lpstr>Aptos</vt:lpstr>
      <vt:lpstr>Open Sans</vt:lpstr>
      <vt:lpstr>Lato</vt:lpstr>
      <vt:lpstr>source sans pro</vt:lpstr>
      <vt:lpstr>Bahnschrift SemiBold Condensed</vt:lpstr>
      <vt:lpstr>Arial</vt:lpstr>
      <vt:lpstr>Office Theme</vt:lpstr>
      <vt:lpstr>1_Office Theme</vt:lpstr>
      <vt:lpstr>Innovation Partnerships Brand Theme</vt:lpstr>
      <vt:lpstr>TT Brand Theme</vt:lpstr>
      <vt:lpstr>PowerPoint Presentation</vt:lpstr>
      <vt:lpstr>Your Role as an Executive Nurse Leader</vt:lpstr>
      <vt:lpstr>PowerPoint Presentation</vt:lpstr>
      <vt:lpstr>PowerPoint Presentation</vt:lpstr>
      <vt:lpstr>Introducing the Healthcare Innovation Impact Program (HiiP) Team</vt:lpstr>
      <vt:lpstr>UMSN HiiP Student Innovation Ambassadors</vt:lpstr>
      <vt:lpstr>UMSN Nursing Innovation is Having Impact!</vt:lpstr>
      <vt:lpstr>PowerPoint Presentation</vt:lpstr>
      <vt:lpstr>Faculty &amp; Student Innovation Resource Organizations</vt:lpstr>
      <vt:lpstr>Innovator Pathway</vt:lpstr>
      <vt:lpstr>What &amp; Why is Intellectual Property Protection Important</vt:lpstr>
      <vt:lpstr>What is Intellectual Property Protection</vt:lpstr>
      <vt:lpstr>Patent Protection </vt:lpstr>
      <vt:lpstr>Copy Right Protection</vt:lpstr>
      <vt:lpstr>Trademarks</vt:lpstr>
      <vt:lpstr>Trade Secrets</vt:lpstr>
      <vt:lpstr>Open Access-Open Innovation</vt:lpstr>
      <vt:lpstr>Open Source-Content</vt:lpstr>
      <vt:lpstr>Organizational Policies</vt:lpstr>
      <vt:lpstr>PowerPoint Presentation</vt:lpstr>
      <vt:lpstr>    Investors </vt:lpstr>
      <vt:lpstr>Nurse Innovator Companies</vt:lpstr>
      <vt:lpstr>Nurse Innovator: Clayton Shuman, Ph.D., MSN, RN</vt:lpstr>
      <vt:lpstr>Nurse Innovator: Michelle Munro-Kramer Ph.D., CNM, FNP-BC </vt:lpstr>
      <vt:lpstr>PowerPoint Presentation</vt:lpstr>
      <vt:lpstr>Timeline</vt:lpstr>
      <vt:lpstr>Impact</vt:lpstr>
      <vt:lpstr>Nurse Innovator: Julia Seng, Ph.D., CNM, FAAN </vt:lpstr>
      <vt:lpstr>Growing Forward Together (GFT) </vt:lpstr>
      <vt:lpstr>Your Role as an Executive Nurse Leader</vt:lpstr>
      <vt:lpstr>Thank you to Dean Hurn!</vt:lpstr>
      <vt:lpstr>In Closing</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Cherney</dc:creator>
  <cp:lastModifiedBy>Schoville, Rhonda</cp:lastModifiedBy>
  <cp:revision>55</cp:revision>
  <cp:lastPrinted>2024-03-04T14:41:08Z</cp:lastPrinted>
  <dcterms:created xsi:type="dcterms:W3CDTF">2023-02-02T16:21:31Z</dcterms:created>
  <dcterms:modified xsi:type="dcterms:W3CDTF">2024-04-12T16:54:26Z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0x0101005E86B90CE70BEC4BB5C6A7B70DC75F18</vt:lpwstr>
  </property>
  <property fmtid="{D5CDD505-2E9C-101B-9397-08002B2CF9AE}" pid="3" name="_dlc_DocIdItemGuid">
    <vt:lpwstr>51bcd47c-d7b1-4df2-917b-455d83073ca9</vt:lpwstr>
  </property>
</Properties>
</file>