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5"/>
    <p:sldMasterId id="2147483689" r:id="rId6"/>
    <p:sldMasterId id="2147483648" r:id="rId7"/>
    <p:sldMasterId id="2147483660" r:id="rId8"/>
    <p:sldMasterId id="2147483690" r:id="rId9"/>
  </p:sldMasterIdLst>
  <p:notesMasterIdLst>
    <p:notesMasterId r:id="rId30"/>
  </p:notesMasterIdLst>
  <p:sldIdLst>
    <p:sldId id="256" r:id="rId10"/>
    <p:sldId id="260" r:id="rId11"/>
    <p:sldId id="257" r:id="rId12"/>
    <p:sldId id="269" r:id="rId13"/>
    <p:sldId id="268" r:id="rId14"/>
    <p:sldId id="270" r:id="rId15"/>
    <p:sldId id="271" r:id="rId16"/>
    <p:sldId id="272" r:id="rId17"/>
    <p:sldId id="275" r:id="rId18"/>
    <p:sldId id="273" r:id="rId19"/>
    <p:sldId id="258" r:id="rId20"/>
    <p:sldId id="259" r:id="rId21"/>
    <p:sldId id="277" r:id="rId22"/>
    <p:sldId id="267" r:id="rId23"/>
    <p:sldId id="274" r:id="rId24"/>
    <p:sldId id="262" r:id="rId25"/>
    <p:sldId id="276" r:id="rId26"/>
    <p:sldId id="264" r:id="rId27"/>
    <p:sldId id="265" r:id="rId28"/>
    <p:sldId id="26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848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3" autoAdjust="0"/>
    <p:restoredTop sz="94679"/>
  </p:normalViewPr>
  <p:slideViewPr>
    <p:cSldViewPr snapToGrid="0">
      <p:cViewPr varScale="1">
        <p:scale>
          <a:sx n="98" d="100"/>
          <a:sy n="98" d="100"/>
        </p:scale>
        <p:origin x="26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customXml" Target="../customXml/item3.xml"/><Relationship Id="rId21" Type="http://schemas.openxmlformats.org/officeDocument/2006/relationships/slide" Target="slides/slide12.xml"/><Relationship Id="rId34"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notesMaster" Target="notesMasters/notesMaster1.xml"/><Relationship Id="rId35" Type="http://schemas.microsoft.com/office/2016/11/relationships/changesInfo" Target="changesInfos/changesInfo1.xml"/><Relationship Id="rId8" Type="http://schemas.openxmlformats.org/officeDocument/2006/relationships/slideMaster" Target="slideMasters/slideMaster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acy Tucker" userId="6a259926-95bf-4904-8561-a496206d0b41" providerId="ADAL" clId="{8025AA18-A4B9-47E1-8A1D-DB06A7B967B0}"/>
    <pc:docChg chg="custSel modSld">
      <pc:chgData name="Tracy Tucker" userId="6a259926-95bf-4904-8561-a496206d0b41" providerId="ADAL" clId="{8025AA18-A4B9-47E1-8A1D-DB06A7B967B0}" dt="2024-09-18T21:42:23.046" v="5" actId="27636"/>
      <pc:docMkLst>
        <pc:docMk/>
      </pc:docMkLst>
      <pc:sldChg chg="modSp mod">
        <pc:chgData name="Tracy Tucker" userId="6a259926-95bf-4904-8561-a496206d0b41" providerId="ADAL" clId="{8025AA18-A4B9-47E1-8A1D-DB06A7B967B0}" dt="2024-09-18T21:42:04.882" v="3" actId="27636"/>
        <pc:sldMkLst>
          <pc:docMk/>
          <pc:sldMk cId="1203021881" sldId="268"/>
        </pc:sldMkLst>
        <pc:spChg chg="mod">
          <ac:chgData name="Tracy Tucker" userId="6a259926-95bf-4904-8561-a496206d0b41" providerId="ADAL" clId="{8025AA18-A4B9-47E1-8A1D-DB06A7B967B0}" dt="2024-09-18T21:42:04.882" v="3" actId="27636"/>
          <ac:spMkLst>
            <pc:docMk/>
            <pc:sldMk cId="1203021881" sldId="268"/>
            <ac:spMk id="3" creationId="{D19227FB-D66F-A634-E7A9-910E6FFFC693}"/>
          </ac:spMkLst>
        </pc:spChg>
      </pc:sldChg>
      <pc:sldChg chg="modSp mod">
        <pc:chgData name="Tracy Tucker" userId="6a259926-95bf-4904-8561-a496206d0b41" providerId="ADAL" clId="{8025AA18-A4B9-47E1-8A1D-DB06A7B967B0}" dt="2024-09-18T21:42:23.046" v="5" actId="27636"/>
        <pc:sldMkLst>
          <pc:docMk/>
          <pc:sldMk cId="3117619088" sldId="277"/>
        </pc:sldMkLst>
        <pc:spChg chg="mod">
          <ac:chgData name="Tracy Tucker" userId="6a259926-95bf-4904-8561-a496206d0b41" providerId="ADAL" clId="{8025AA18-A4B9-47E1-8A1D-DB06A7B967B0}" dt="2024-09-18T21:42:23.046" v="5" actId="27636"/>
          <ac:spMkLst>
            <pc:docMk/>
            <pc:sldMk cId="3117619088" sldId="277"/>
            <ac:spMk id="6" creationId="{08E8FB13-00CA-2C55-9956-28E96668EC3D}"/>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C0B9DD4-D291-4A76-86B0-AD58383D4F3E}" type="doc">
      <dgm:prSet loTypeId="urn:microsoft.com/office/officeart/2018/2/layout/IconVerticalSolidList" loCatId="icon" qsTypeId="urn:microsoft.com/office/officeart/2005/8/quickstyle/3d2" qsCatId="3D" csTypeId="urn:microsoft.com/office/officeart/2005/8/colors/accent1_2" csCatId="accent1" phldr="1"/>
      <dgm:spPr/>
      <dgm:t>
        <a:bodyPr/>
        <a:lstStyle/>
        <a:p>
          <a:endParaRPr lang="en-US"/>
        </a:p>
      </dgm:t>
    </dgm:pt>
    <dgm:pt modelId="{4432825D-19D8-47AD-B8C7-9F4F93322E7E}">
      <dgm:prSet/>
      <dgm:spPr/>
      <dgm:t>
        <a:bodyPr/>
        <a:lstStyle/>
        <a:p>
          <a:pPr>
            <a:lnSpc>
              <a:spcPct val="100000"/>
            </a:lnSpc>
          </a:pPr>
          <a:r>
            <a:rPr lang="en-US" dirty="0"/>
            <a:t>Mission: To inspire and enable nurse leaders to grow, collaborate, and transform health, health equity and health care.</a:t>
          </a:r>
        </a:p>
      </dgm:t>
    </dgm:pt>
    <dgm:pt modelId="{03297B27-D6DE-4152-82A0-61B320230CFB}" type="parTrans" cxnId="{C4816CE6-F242-4384-888E-2B6D18392D38}">
      <dgm:prSet/>
      <dgm:spPr/>
      <dgm:t>
        <a:bodyPr/>
        <a:lstStyle/>
        <a:p>
          <a:endParaRPr lang="en-US"/>
        </a:p>
      </dgm:t>
    </dgm:pt>
    <dgm:pt modelId="{8E1D0F2E-501F-4282-A094-98612363FBD8}" type="sibTrans" cxnId="{C4816CE6-F242-4384-888E-2B6D18392D38}">
      <dgm:prSet/>
      <dgm:spPr/>
      <dgm:t>
        <a:bodyPr/>
        <a:lstStyle/>
        <a:p>
          <a:endParaRPr lang="en-US"/>
        </a:p>
      </dgm:t>
    </dgm:pt>
    <dgm:pt modelId="{895171BF-AD87-432E-80B0-11662A1704DC}">
      <dgm:prSet/>
      <dgm:spPr/>
      <dgm:t>
        <a:bodyPr/>
        <a:lstStyle/>
        <a:p>
          <a:pPr>
            <a:lnSpc>
              <a:spcPct val="100000"/>
            </a:lnSpc>
          </a:pPr>
          <a:r>
            <a:rPr lang="en-US"/>
            <a:t>Vision: NurseTRUST amplifies nurse leaders’ impact on health, health equity and health care. </a:t>
          </a:r>
        </a:p>
      </dgm:t>
    </dgm:pt>
    <dgm:pt modelId="{EC0CD602-4580-46A6-A67E-29386E2BA969}" type="parTrans" cxnId="{3F2B3DC3-5D3F-42B7-888C-216FE0F6D9DD}">
      <dgm:prSet/>
      <dgm:spPr/>
      <dgm:t>
        <a:bodyPr/>
        <a:lstStyle/>
        <a:p>
          <a:endParaRPr lang="en-US"/>
        </a:p>
      </dgm:t>
    </dgm:pt>
    <dgm:pt modelId="{66C18DDF-0B6E-4C71-8CFC-76E25F95D6C4}" type="sibTrans" cxnId="{3F2B3DC3-5D3F-42B7-888C-216FE0F6D9DD}">
      <dgm:prSet/>
      <dgm:spPr/>
      <dgm:t>
        <a:bodyPr/>
        <a:lstStyle/>
        <a:p>
          <a:endParaRPr lang="en-US"/>
        </a:p>
      </dgm:t>
    </dgm:pt>
    <dgm:pt modelId="{5C22B989-331A-4F42-8CD2-D3B813607C5D}" type="pres">
      <dgm:prSet presAssocID="{7C0B9DD4-D291-4A76-86B0-AD58383D4F3E}" presName="root" presStyleCnt="0">
        <dgm:presLayoutVars>
          <dgm:dir/>
          <dgm:resizeHandles val="exact"/>
        </dgm:presLayoutVars>
      </dgm:prSet>
      <dgm:spPr/>
    </dgm:pt>
    <dgm:pt modelId="{5DA1E0BB-B453-48A4-9DB9-206BBBA376BC}" type="pres">
      <dgm:prSet presAssocID="{4432825D-19D8-47AD-B8C7-9F4F93322E7E}" presName="compNode" presStyleCnt="0"/>
      <dgm:spPr/>
    </dgm:pt>
    <dgm:pt modelId="{5251CD0C-A41C-40CA-9843-13FE199DCCE0}" type="pres">
      <dgm:prSet presAssocID="{4432825D-19D8-47AD-B8C7-9F4F93322E7E}" presName="bgRect" presStyleLbl="bgShp" presStyleIdx="0" presStyleCnt="2"/>
      <dgm:spPr/>
    </dgm:pt>
    <dgm:pt modelId="{C32CFC2F-F7E0-422B-9AA6-B562C0B080FC}" type="pres">
      <dgm:prSet presAssocID="{4432825D-19D8-47AD-B8C7-9F4F93322E7E}" presName="iconRect" presStyleLbl="node1" presStyleIdx="0" presStyleCnt="2"/>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solidFill>
            <a:srgbClr val="3D8684"/>
          </a:solidFill>
        </a:ln>
      </dgm:spPr>
      <dgm:extLst>
        <a:ext uri="{E40237B7-FDA0-4F09-8148-C483321AD2D9}">
          <dgm14:cNvPr xmlns:dgm14="http://schemas.microsoft.com/office/drawing/2010/diagram" id="0" name="" descr="Bullseye with solid fill"/>
        </a:ext>
      </dgm:extLst>
    </dgm:pt>
    <dgm:pt modelId="{EF0D1EA6-E133-415F-ABBB-C17640084F73}" type="pres">
      <dgm:prSet presAssocID="{4432825D-19D8-47AD-B8C7-9F4F93322E7E}" presName="spaceRect" presStyleCnt="0"/>
      <dgm:spPr/>
    </dgm:pt>
    <dgm:pt modelId="{935F8D41-BECC-4DDC-90A2-48CFE753BB28}" type="pres">
      <dgm:prSet presAssocID="{4432825D-19D8-47AD-B8C7-9F4F93322E7E}" presName="parTx" presStyleLbl="revTx" presStyleIdx="0" presStyleCnt="2">
        <dgm:presLayoutVars>
          <dgm:chMax val="0"/>
          <dgm:chPref val="0"/>
        </dgm:presLayoutVars>
      </dgm:prSet>
      <dgm:spPr/>
    </dgm:pt>
    <dgm:pt modelId="{B147BEE7-F2DB-4393-9245-1F78AB8E5DCE}" type="pres">
      <dgm:prSet presAssocID="{8E1D0F2E-501F-4282-A094-98612363FBD8}" presName="sibTrans" presStyleCnt="0"/>
      <dgm:spPr/>
    </dgm:pt>
    <dgm:pt modelId="{2E4D9A2A-C6DB-46E7-B22B-9D73BA89CCAE}" type="pres">
      <dgm:prSet presAssocID="{895171BF-AD87-432E-80B0-11662A1704DC}" presName="compNode" presStyleCnt="0"/>
      <dgm:spPr/>
    </dgm:pt>
    <dgm:pt modelId="{1E9876C6-45E5-4596-A74B-88ABF4E1F864}" type="pres">
      <dgm:prSet presAssocID="{895171BF-AD87-432E-80B0-11662A1704DC}" presName="bgRect" presStyleLbl="bgShp" presStyleIdx="1" presStyleCnt="2"/>
      <dgm:spPr/>
    </dgm:pt>
    <dgm:pt modelId="{7B406499-10EE-4E73-AEDD-AAF89E9D5EEF}" type="pres">
      <dgm:prSet presAssocID="{895171BF-AD87-432E-80B0-11662A1704DC}" presName="iconRect" presStyleLbl="node1" presStyleIdx="1" presStyleCnt="2"/>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Eye with solid fill"/>
        </a:ext>
      </dgm:extLst>
    </dgm:pt>
    <dgm:pt modelId="{99A42266-BF7A-491F-ACFA-D8298A9834A9}" type="pres">
      <dgm:prSet presAssocID="{895171BF-AD87-432E-80B0-11662A1704DC}" presName="spaceRect" presStyleCnt="0"/>
      <dgm:spPr/>
    </dgm:pt>
    <dgm:pt modelId="{83CAFC5F-6FB2-4F21-88FD-B2801506EFBD}" type="pres">
      <dgm:prSet presAssocID="{895171BF-AD87-432E-80B0-11662A1704DC}" presName="parTx" presStyleLbl="revTx" presStyleIdx="1" presStyleCnt="2">
        <dgm:presLayoutVars>
          <dgm:chMax val="0"/>
          <dgm:chPref val="0"/>
        </dgm:presLayoutVars>
      </dgm:prSet>
      <dgm:spPr/>
    </dgm:pt>
  </dgm:ptLst>
  <dgm:cxnLst>
    <dgm:cxn modelId="{4E501B1F-30ED-433D-9DB1-66AB67FA5A33}" type="presOf" srcId="{7C0B9DD4-D291-4A76-86B0-AD58383D4F3E}" destId="{5C22B989-331A-4F42-8CD2-D3B813607C5D}" srcOrd="0" destOrd="0" presId="urn:microsoft.com/office/officeart/2018/2/layout/IconVerticalSolidList"/>
    <dgm:cxn modelId="{37CF1079-92DE-406E-BF91-AD128511F7F1}" type="presOf" srcId="{4432825D-19D8-47AD-B8C7-9F4F93322E7E}" destId="{935F8D41-BECC-4DDC-90A2-48CFE753BB28}" srcOrd="0" destOrd="0" presId="urn:microsoft.com/office/officeart/2018/2/layout/IconVerticalSolidList"/>
    <dgm:cxn modelId="{C9893685-237E-47FE-9445-30E380F98B59}" type="presOf" srcId="{895171BF-AD87-432E-80B0-11662A1704DC}" destId="{83CAFC5F-6FB2-4F21-88FD-B2801506EFBD}" srcOrd="0" destOrd="0" presId="urn:microsoft.com/office/officeart/2018/2/layout/IconVerticalSolidList"/>
    <dgm:cxn modelId="{3F2B3DC3-5D3F-42B7-888C-216FE0F6D9DD}" srcId="{7C0B9DD4-D291-4A76-86B0-AD58383D4F3E}" destId="{895171BF-AD87-432E-80B0-11662A1704DC}" srcOrd="1" destOrd="0" parTransId="{EC0CD602-4580-46A6-A67E-29386E2BA969}" sibTransId="{66C18DDF-0B6E-4C71-8CFC-76E25F95D6C4}"/>
    <dgm:cxn modelId="{C4816CE6-F242-4384-888E-2B6D18392D38}" srcId="{7C0B9DD4-D291-4A76-86B0-AD58383D4F3E}" destId="{4432825D-19D8-47AD-B8C7-9F4F93322E7E}" srcOrd="0" destOrd="0" parTransId="{03297B27-D6DE-4152-82A0-61B320230CFB}" sibTransId="{8E1D0F2E-501F-4282-A094-98612363FBD8}"/>
    <dgm:cxn modelId="{A8A98FEE-9B62-42A4-8624-A52AD918790F}" type="presParOf" srcId="{5C22B989-331A-4F42-8CD2-D3B813607C5D}" destId="{5DA1E0BB-B453-48A4-9DB9-206BBBA376BC}" srcOrd="0" destOrd="0" presId="urn:microsoft.com/office/officeart/2018/2/layout/IconVerticalSolidList"/>
    <dgm:cxn modelId="{A8E6D22B-229B-4B8C-990E-9BECE77646B3}" type="presParOf" srcId="{5DA1E0BB-B453-48A4-9DB9-206BBBA376BC}" destId="{5251CD0C-A41C-40CA-9843-13FE199DCCE0}" srcOrd="0" destOrd="0" presId="urn:microsoft.com/office/officeart/2018/2/layout/IconVerticalSolidList"/>
    <dgm:cxn modelId="{ED1EEA5F-356A-4F07-AADD-7C7007AFF028}" type="presParOf" srcId="{5DA1E0BB-B453-48A4-9DB9-206BBBA376BC}" destId="{C32CFC2F-F7E0-422B-9AA6-B562C0B080FC}" srcOrd="1" destOrd="0" presId="urn:microsoft.com/office/officeart/2018/2/layout/IconVerticalSolidList"/>
    <dgm:cxn modelId="{DC696883-36B9-4486-A9A3-9C20E64F24B5}" type="presParOf" srcId="{5DA1E0BB-B453-48A4-9DB9-206BBBA376BC}" destId="{EF0D1EA6-E133-415F-ABBB-C17640084F73}" srcOrd="2" destOrd="0" presId="urn:microsoft.com/office/officeart/2018/2/layout/IconVerticalSolidList"/>
    <dgm:cxn modelId="{C997FC19-0B4D-4ECC-81B3-1D57051277DB}" type="presParOf" srcId="{5DA1E0BB-B453-48A4-9DB9-206BBBA376BC}" destId="{935F8D41-BECC-4DDC-90A2-48CFE753BB28}" srcOrd="3" destOrd="0" presId="urn:microsoft.com/office/officeart/2018/2/layout/IconVerticalSolidList"/>
    <dgm:cxn modelId="{C14F67B8-29EC-4E72-91C8-70C27F66DD24}" type="presParOf" srcId="{5C22B989-331A-4F42-8CD2-D3B813607C5D}" destId="{B147BEE7-F2DB-4393-9245-1F78AB8E5DCE}" srcOrd="1" destOrd="0" presId="urn:microsoft.com/office/officeart/2018/2/layout/IconVerticalSolidList"/>
    <dgm:cxn modelId="{D4B71C4A-4052-452D-8ACE-861E8DB21648}" type="presParOf" srcId="{5C22B989-331A-4F42-8CD2-D3B813607C5D}" destId="{2E4D9A2A-C6DB-46E7-B22B-9D73BA89CCAE}" srcOrd="2" destOrd="0" presId="urn:microsoft.com/office/officeart/2018/2/layout/IconVerticalSolidList"/>
    <dgm:cxn modelId="{0FE2E69A-0FF0-4710-BF01-F48FDFECADFF}" type="presParOf" srcId="{2E4D9A2A-C6DB-46E7-B22B-9D73BA89CCAE}" destId="{1E9876C6-45E5-4596-A74B-88ABF4E1F864}" srcOrd="0" destOrd="0" presId="urn:microsoft.com/office/officeart/2018/2/layout/IconVerticalSolidList"/>
    <dgm:cxn modelId="{B176BAB4-D884-49D4-BADE-8F34824E8D09}" type="presParOf" srcId="{2E4D9A2A-C6DB-46E7-B22B-9D73BA89CCAE}" destId="{7B406499-10EE-4E73-AEDD-AAF89E9D5EEF}" srcOrd="1" destOrd="0" presId="urn:microsoft.com/office/officeart/2018/2/layout/IconVerticalSolidList"/>
    <dgm:cxn modelId="{49B5546F-E064-4868-A99F-314C8731DEBF}" type="presParOf" srcId="{2E4D9A2A-C6DB-46E7-B22B-9D73BA89CCAE}" destId="{99A42266-BF7A-491F-ACFA-D8298A9834A9}" srcOrd="2" destOrd="0" presId="urn:microsoft.com/office/officeart/2018/2/layout/IconVerticalSolidList"/>
    <dgm:cxn modelId="{7FA9D702-F1F2-4394-8998-FED8E0460164}" type="presParOf" srcId="{2E4D9A2A-C6DB-46E7-B22B-9D73BA89CCAE}" destId="{83CAFC5F-6FB2-4F21-88FD-B2801506EFB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1CD0C-A41C-40CA-9843-13FE199DCCE0}">
      <dsp:nvSpPr>
        <dsp:cNvPr id="0" name=""/>
        <dsp:cNvSpPr/>
      </dsp:nvSpPr>
      <dsp:spPr>
        <a:xfrm>
          <a:off x="0" y="740900"/>
          <a:ext cx="11009375" cy="1367817"/>
        </a:xfrm>
        <a:prstGeom prst="roundRect">
          <a:avLst>
            <a:gd name="adj" fmla="val 10000"/>
          </a:avLst>
        </a:prstGeom>
        <a:gradFill rotWithShape="0">
          <a:gsLst>
            <a:gs pos="0">
              <a:schemeClr val="accent1">
                <a:tint val="40000"/>
                <a:hueOff val="0"/>
                <a:satOff val="0"/>
                <a:lumOff val="0"/>
                <a:alphaOff val="0"/>
                <a:satMod val="103000"/>
                <a:lumMod val="102000"/>
                <a:tint val="94000"/>
              </a:schemeClr>
            </a:gs>
            <a:gs pos="50000">
              <a:schemeClr val="accent1">
                <a:tint val="40000"/>
                <a:hueOff val="0"/>
                <a:satOff val="0"/>
                <a:lumOff val="0"/>
                <a:alphaOff val="0"/>
                <a:satMod val="110000"/>
                <a:lumMod val="100000"/>
                <a:shade val="100000"/>
              </a:schemeClr>
            </a:gs>
            <a:gs pos="100000">
              <a:schemeClr val="accent1">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C32CFC2F-F7E0-422B-9AA6-B562C0B080FC}">
      <dsp:nvSpPr>
        <dsp:cNvPr id="0" name=""/>
        <dsp:cNvSpPr/>
      </dsp:nvSpPr>
      <dsp:spPr>
        <a:xfrm>
          <a:off x="413764" y="1048659"/>
          <a:ext cx="752299" cy="752299"/>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solidFill>
            <a:srgbClr val="3D8684"/>
          </a:solid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935F8D41-BECC-4DDC-90A2-48CFE753BB28}">
      <dsp:nvSpPr>
        <dsp:cNvPr id="0" name=""/>
        <dsp:cNvSpPr/>
      </dsp:nvSpPr>
      <dsp:spPr>
        <a:xfrm>
          <a:off x="1579828" y="740900"/>
          <a:ext cx="9429547" cy="1367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61" tIns="144761" rIns="144761" bIns="144761" numCol="1" spcCol="1270" anchor="ctr" anchorCtr="0">
          <a:noAutofit/>
        </a:bodyPr>
        <a:lstStyle/>
        <a:p>
          <a:pPr marL="0" lvl="0" indent="0" algn="l" defTabSz="1111250">
            <a:lnSpc>
              <a:spcPct val="100000"/>
            </a:lnSpc>
            <a:spcBef>
              <a:spcPct val="0"/>
            </a:spcBef>
            <a:spcAft>
              <a:spcPct val="35000"/>
            </a:spcAft>
            <a:buNone/>
          </a:pPr>
          <a:r>
            <a:rPr lang="en-US" sz="2500" kern="1200" dirty="0"/>
            <a:t>Mission: To inspire and enable nurse leaders to grow, collaborate, and transform health, health equity and health care.</a:t>
          </a:r>
        </a:p>
      </dsp:txBody>
      <dsp:txXfrm>
        <a:off x="1579828" y="740900"/>
        <a:ext cx="9429547" cy="1367817"/>
      </dsp:txXfrm>
    </dsp:sp>
    <dsp:sp modelId="{1E9876C6-45E5-4596-A74B-88ABF4E1F864}">
      <dsp:nvSpPr>
        <dsp:cNvPr id="0" name=""/>
        <dsp:cNvSpPr/>
      </dsp:nvSpPr>
      <dsp:spPr>
        <a:xfrm>
          <a:off x="0" y="2450672"/>
          <a:ext cx="11009375" cy="1367817"/>
        </a:xfrm>
        <a:prstGeom prst="roundRect">
          <a:avLst>
            <a:gd name="adj" fmla="val 10000"/>
          </a:avLst>
        </a:prstGeom>
        <a:gradFill rotWithShape="0">
          <a:gsLst>
            <a:gs pos="0">
              <a:schemeClr val="accent1">
                <a:tint val="40000"/>
                <a:hueOff val="0"/>
                <a:satOff val="0"/>
                <a:lumOff val="0"/>
                <a:alphaOff val="0"/>
                <a:satMod val="103000"/>
                <a:lumMod val="102000"/>
                <a:tint val="94000"/>
              </a:schemeClr>
            </a:gs>
            <a:gs pos="50000">
              <a:schemeClr val="accent1">
                <a:tint val="40000"/>
                <a:hueOff val="0"/>
                <a:satOff val="0"/>
                <a:lumOff val="0"/>
                <a:alphaOff val="0"/>
                <a:satMod val="110000"/>
                <a:lumMod val="100000"/>
                <a:shade val="100000"/>
              </a:schemeClr>
            </a:gs>
            <a:gs pos="100000">
              <a:schemeClr val="accent1">
                <a:tint val="4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z="-152400" extrusionH="63500" prstMaterial="matte">
          <a:bevelT w="144450" h="6350" prst="relaxedInset"/>
          <a:contourClr>
            <a:schemeClr val="bg1"/>
          </a:contourClr>
        </a:sp3d>
      </dsp:spPr>
      <dsp:style>
        <a:lnRef idx="0">
          <a:scrgbClr r="0" g="0" b="0"/>
        </a:lnRef>
        <a:fillRef idx="3">
          <a:scrgbClr r="0" g="0" b="0"/>
        </a:fillRef>
        <a:effectRef idx="0">
          <a:scrgbClr r="0" g="0" b="0"/>
        </a:effectRef>
        <a:fontRef idx="minor"/>
      </dsp:style>
    </dsp:sp>
    <dsp:sp modelId="{7B406499-10EE-4E73-AEDD-AAF89E9D5EEF}">
      <dsp:nvSpPr>
        <dsp:cNvPr id="0" name=""/>
        <dsp:cNvSpPr/>
      </dsp:nvSpPr>
      <dsp:spPr>
        <a:xfrm>
          <a:off x="413764" y="2758430"/>
          <a:ext cx="752299" cy="75229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3CAFC5F-6FB2-4F21-88FD-B2801506EFBD}">
      <dsp:nvSpPr>
        <dsp:cNvPr id="0" name=""/>
        <dsp:cNvSpPr/>
      </dsp:nvSpPr>
      <dsp:spPr>
        <a:xfrm>
          <a:off x="1579828" y="2450672"/>
          <a:ext cx="9429547" cy="13678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4761" tIns="144761" rIns="144761" bIns="144761" numCol="1" spcCol="1270" anchor="ctr" anchorCtr="0">
          <a:noAutofit/>
        </a:bodyPr>
        <a:lstStyle/>
        <a:p>
          <a:pPr marL="0" lvl="0" indent="0" algn="l" defTabSz="1111250">
            <a:lnSpc>
              <a:spcPct val="100000"/>
            </a:lnSpc>
            <a:spcBef>
              <a:spcPct val="0"/>
            </a:spcBef>
            <a:spcAft>
              <a:spcPct val="35000"/>
            </a:spcAft>
            <a:buNone/>
          </a:pPr>
          <a:r>
            <a:rPr lang="en-US" sz="2500" kern="1200"/>
            <a:t>Vision: NurseTRUST amplifies nurse leaders’ impact on health, health equity and health care. </a:t>
          </a:r>
        </a:p>
      </dsp:txBody>
      <dsp:txXfrm>
        <a:off x="1579828" y="2450672"/>
        <a:ext cx="9429547" cy="136781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77EF6A-6DC6-4387-B482-377ED1B441B1}" type="datetimeFigureOut">
              <a:rPr lang="en-US" smtClean="0"/>
              <a:t>9/18/2024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85C4FF-82B0-4261-84D5-30D04A8EA0FF}" type="slidenum">
              <a:rPr lang="en-US" smtClean="0"/>
              <a:t>‹#›</a:t>
            </a:fld>
            <a:endParaRPr lang="en-US"/>
          </a:p>
        </p:txBody>
      </p:sp>
    </p:spTree>
    <p:extLst>
      <p:ext uri="{BB962C8B-B14F-4D97-AF65-F5344CB8AC3E}">
        <p14:creationId xmlns:p14="http://schemas.microsoft.com/office/powerpoint/2010/main" val="42285372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85C4FF-82B0-4261-84D5-30D04A8EA0FF}" type="slidenum">
              <a:rPr lang="en-US" smtClean="0"/>
              <a:t>18</a:t>
            </a:fld>
            <a:endParaRPr lang="en-US"/>
          </a:p>
        </p:txBody>
      </p:sp>
    </p:spTree>
    <p:extLst>
      <p:ext uri="{BB962C8B-B14F-4D97-AF65-F5344CB8AC3E}">
        <p14:creationId xmlns:p14="http://schemas.microsoft.com/office/powerpoint/2010/main" val="358763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85C4FF-82B0-4261-84D5-30D04A8EA0FF}" type="slidenum">
              <a:rPr lang="en-US" smtClean="0"/>
              <a:t>19</a:t>
            </a:fld>
            <a:endParaRPr lang="en-US"/>
          </a:p>
        </p:txBody>
      </p:sp>
    </p:spTree>
    <p:extLst>
      <p:ext uri="{BB962C8B-B14F-4D97-AF65-F5344CB8AC3E}">
        <p14:creationId xmlns:p14="http://schemas.microsoft.com/office/powerpoint/2010/main" val="4055876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C85C4FF-82B0-4261-84D5-30D04A8EA0FF}" type="slidenum">
              <a:rPr lang="en-US" smtClean="0"/>
              <a:t>20</a:t>
            </a:fld>
            <a:endParaRPr lang="en-US"/>
          </a:p>
        </p:txBody>
      </p:sp>
    </p:spTree>
    <p:extLst>
      <p:ext uri="{BB962C8B-B14F-4D97-AF65-F5344CB8AC3E}">
        <p14:creationId xmlns:p14="http://schemas.microsoft.com/office/powerpoint/2010/main" val="2308261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7D6FB-9063-9875-B26C-E578C8D383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9E41A0-10C0-CEA4-8281-5B5CDC937F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ED01F4B-2406-56C7-C3A7-A621CDFBECFF}"/>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5" name="Footer Placeholder 4">
            <a:extLst>
              <a:ext uri="{FF2B5EF4-FFF2-40B4-BE49-F238E27FC236}">
                <a16:creationId xmlns:a16="http://schemas.microsoft.com/office/drawing/2014/main" id="{091B4D54-55E2-2ECE-1BF1-38E310461D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C54848-4043-C3E5-F0AE-3EBCAAB9A0F8}"/>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9684184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E4CCB-C14F-C23C-3B7D-AA465B044B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6E43660-C505-BDB1-9A68-39F984274AD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478A42-031F-5A80-6B4F-E93D5D21CD42}"/>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5" name="Footer Placeholder 4">
            <a:extLst>
              <a:ext uri="{FF2B5EF4-FFF2-40B4-BE49-F238E27FC236}">
                <a16:creationId xmlns:a16="http://schemas.microsoft.com/office/drawing/2014/main" id="{919350A4-188A-1B86-E7A8-61F8529205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B2E457-2DD1-B752-8E5D-DBF694D2139E}"/>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1967359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97889A-45FA-293F-D57F-4DBD414163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F01424-2DFB-1082-5289-2A43EF341F3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683982-1062-2110-97A2-7BCFBF3BECEF}"/>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5" name="Footer Placeholder 4">
            <a:extLst>
              <a:ext uri="{FF2B5EF4-FFF2-40B4-BE49-F238E27FC236}">
                <a16:creationId xmlns:a16="http://schemas.microsoft.com/office/drawing/2014/main" id="{8DABC205-F27C-A5DB-43F6-C52AB80998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44FEB3-0BA8-C2BA-AFE2-BD42E6DC9007}"/>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35423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6A585B-A58F-4A9B-8D6E-0E3A4052D7B9}" type="datetimeFigureOut">
              <a:rPr lang="en-US" smtClean="0"/>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6A8D8B-DB7E-43C6-85F6-D30C0D7CBFFE}" type="slidenum">
              <a:rPr lang="en-US" smtClean="0"/>
              <a:t>‹#›</a:t>
            </a:fld>
            <a:endParaRPr lang="en-US"/>
          </a:p>
        </p:txBody>
      </p:sp>
    </p:spTree>
    <p:extLst>
      <p:ext uri="{BB962C8B-B14F-4D97-AF65-F5344CB8AC3E}">
        <p14:creationId xmlns:p14="http://schemas.microsoft.com/office/powerpoint/2010/main" val="21039414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072AE-68F2-C8FF-4D52-3379F908AE6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BCB3F80-20A6-5146-28A5-43655F76C0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46980E-8F13-CED1-134A-A02CB584E4F8}"/>
              </a:ext>
            </a:extLst>
          </p:cNvPr>
          <p:cNvSpPr>
            <a:spLocks noGrp="1"/>
          </p:cNvSpPr>
          <p:nvPr>
            <p:ph type="dt" sz="half" idx="10"/>
          </p:nvPr>
        </p:nvSpPr>
        <p:spPr/>
        <p:txBody>
          <a:bodyPr/>
          <a:lstStyle/>
          <a:p>
            <a:fld id="{BF6230AF-C5C8-41D4-A6BE-41A491109E8B}" type="datetimeFigureOut">
              <a:rPr lang="en-US" smtClean="0"/>
              <a:t>9/18/2024</a:t>
            </a:fld>
            <a:endParaRPr lang="en-US"/>
          </a:p>
        </p:txBody>
      </p:sp>
      <p:sp>
        <p:nvSpPr>
          <p:cNvPr id="5" name="Footer Placeholder 4">
            <a:extLst>
              <a:ext uri="{FF2B5EF4-FFF2-40B4-BE49-F238E27FC236}">
                <a16:creationId xmlns:a16="http://schemas.microsoft.com/office/drawing/2014/main" id="{3B11A9E0-6D9F-5CE1-E323-A9C8D9EC8F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9DBA41C-1880-69B5-1ECD-98D716FE58F5}"/>
              </a:ext>
            </a:extLst>
          </p:cNvPr>
          <p:cNvSpPr>
            <a:spLocks noGrp="1"/>
          </p:cNvSpPr>
          <p:nvPr>
            <p:ph type="sldNum" sz="quarter" idx="12"/>
          </p:nvPr>
        </p:nvSpPr>
        <p:spPr/>
        <p:txBody>
          <a:bodyPr/>
          <a:lstStyle/>
          <a:p>
            <a:fld id="{2D0A7F2C-0C02-45A7-B88A-6A42DE9DFEDB}" type="slidenum">
              <a:rPr lang="en-US" smtClean="0"/>
              <a:t>‹#›</a:t>
            </a:fld>
            <a:endParaRPr lang="en-US"/>
          </a:p>
        </p:txBody>
      </p:sp>
    </p:spTree>
    <p:extLst>
      <p:ext uri="{BB962C8B-B14F-4D97-AF65-F5344CB8AC3E}">
        <p14:creationId xmlns:p14="http://schemas.microsoft.com/office/powerpoint/2010/main" val="26973788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FFAD1-F856-4EDA-952D-46B8EE40A2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924AB7-B72D-4EE4-B8EB-1B267F5317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32FF10-1E59-41D8-8CF0-2186FB53BA40}"/>
              </a:ext>
            </a:extLst>
          </p:cNvPr>
          <p:cNvSpPr>
            <a:spLocks noGrp="1"/>
          </p:cNvSpPr>
          <p:nvPr>
            <p:ph type="dt" sz="half" idx="10"/>
          </p:nvPr>
        </p:nvSpPr>
        <p:spPr>
          <a:xfrm>
            <a:off x="838200" y="6356350"/>
            <a:ext cx="2743200" cy="365125"/>
          </a:xfrm>
          <a:prstGeom prst="rect">
            <a:avLst/>
          </a:prstGeom>
        </p:spPr>
        <p:txBody>
          <a:bodyPr/>
          <a:lstStyle/>
          <a:p>
            <a:fld id="{DFBEF917-821B-4C4E-BEF8-5E5C3A8E314D}" type="datetimeFigureOut">
              <a:rPr lang="en-US" smtClean="0"/>
              <a:t>9/18/2024</a:t>
            </a:fld>
            <a:endParaRPr lang="en-US"/>
          </a:p>
        </p:txBody>
      </p:sp>
      <p:sp>
        <p:nvSpPr>
          <p:cNvPr id="5" name="Footer Placeholder 4">
            <a:extLst>
              <a:ext uri="{FF2B5EF4-FFF2-40B4-BE49-F238E27FC236}">
                <a16:creationId xmlns:a16="http://schemas.microsoft.com/office/drawing/2014/main" id="{A32C11E6-DD4F-449D-85E4-2D5B45A5ACA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4C95BCC-6CBA-49BA-B25B-DA14CBF03FB6}"/>
              </a:ext>
            </a:extLst>
          </p:cNvPr>
          <p:cNvSpPr>
            <a:spLocks noGrp="1"/>
          </p:cNvSpPr>
          <p:nvPr>
            <p:ph type="sldNum" sz="quarter" idx="12"/>
          </p:nvPr>
        </p:nvSpPr>
        <p:spPr>
          <a:xfrm>
            <a:off x="8610600" y="6356350"/>
            <a:ext cx="2743200" cy="365125"/>
          </a:xfrm>
          <a:prstGeom prst="rect">
            <a:avLst/>
          </a:prstGeom>
        </p:spPr>
        <p:txBody>
          <a:bodyPr/>
          <a:lstStyle/>
          <a:p>
            <a:fld id="{130333D6-44EE-4AC6-9252-E851DDF9726F}" type="slidenum">
              <a:rPr lang="en-US" smtClean="0"/>
              <a:t>‹#›</a:t>
            </a:fld>
            <a:endParaRPr lang="en-US"/>
          </a:p>
        </p:txBody>
      </p:sp>
    </p:spTree>
    <p:extLst>
      <p:ext uri="{BB962C8B-B14F-4D97-AF65-F5344CB8AC3E}">
        <p14:creationId xmlns:p14="http://schemas.microsoft.com/office/powerpoint/2010/main" val="3280332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FFAD1-F856-4EDA-952D-46B8EE40A2A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8924AB7-B72D-4EE4-B8EB-1B267F5317D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747677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E7987-D6F9-7030-7F32-20DC5D5D8C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052805-522F-D39E-C29A-B2F35CD9205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BCA72-FF8D-2AEE-E6BA-2613594EA606}"/>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5" name="Footer Placeholder 4">
            <a:extLst>
              <a:ext uri="{FF2B5EF4-FFF2-40B4-BE49-F238E27FC236}">
                <a16:creationId xmlns:a16="http://schemas.microsoft.com/office/drawing/2014/main" id="{0ED5A98A-C775-EAE7-4B18-AC4B6CCDD8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999C5-E5AB-C614-FC84-2C58971A5E62}"/>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3497543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55316-81CA-C2C8-365E-4EA8A92F30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B29C5B-C2AE-AB39-D766-669F2CE668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4FA947-FE90-8620-EC76-7909B158DD6E}"/>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5" name="Footer Placeholder 4">
            <a:extLst>
              <a:ext uri="{FF2B5EF4-FFF2-40B4-BE49-F238E27FC236}">
                <a16:creationId xmlns:a16="http://schemas.microsoft.com/office/drawing/2014/main" id="{104306BC-E2CD-CCC6-F8CC-4766A3BAF7B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19DFB-A6B2-38CC-7226-66E8FE689A13}"/>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3517166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C4034-DA7C-62DC-5283-1F02A0B9A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771605-D7BD-FBA9-9E8A-0C518E2EB0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DE074E-E2F0-3704-8EEA-FDAB503B26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0241BFD-40A9-7295-622E-81C11F8DE96B}"/>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6" name="Footer Placeholder 5">
            <a:extLst>
              <a:ext uri="{FF2B5EF4-FFF2-40B4-BE49-F238E27FC236}">
                <a16:creationId xmlns:a16="http://schemas.microsoft.com/office/drawing/2014/main" id="{5BE1A38E-809D-74B9-71E1-342836D706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BC2573-6AA8-8C60-00F1-91F089BB7274}"/>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2130981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5201F-6B7B-982C-613B-FD0FA01CB9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C9EFEDE-280E-468B-7AB7-7919843633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D58ADD-4BEA-2605-7544-7AD3C1C0E8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88D6EA5-8088-6737-E1B9-D8251A7B3D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D4C8DA-357C-D4FC-A6EC-98FC1B80AA8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6AA6051-F302-1768-A246-C823BA141869}"/>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8" name="Footer Placeholder 7">
            <a:extLst>
              <a:ext uri="{FF2B5EF4-FFF2-40B4-BE49-F238E27FC236}">
                <a16:creationId xmlns:a16="http://schemas.microsoft.com/office/drawing/2014/main" id="{A0B27414-F0CD-4AFA-5540-DBAB0188FAE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5CA23-E454-F3F4-4000-21082002DD84}"/>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100397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F4BBAC-C821-A139-EA05-83F92F28D8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69478B-3FAA-6D01-6EBA-4688F4144904}"/>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4" name="Footer Placeholder 3">
            <a:extLst>
              <a:ext uri="{FF2B5EF4-FFF2-40B4-BE49-F238E27FC236}">
                <a16:creationId xmlns:a16="http://schemas.microsoft.com/office/drawing/2014/main" id="{9268F438-3EFD-7DA7-B12C-990D830B1A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1CA3DD-5B45-0378-7DF2-8D188D1EA6C3}"/>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33362167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B974DD9-E824-1435-B598-66F0B6D9D87D}"/>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3" name="Footer Placeholder 2">
            <a:extLst>
              <a:ext uri="{FF2B5EF4-FFF2-40B4-BE49-F238E27FC236}">
                <a16:creationId xmlns:a16="http://schemas.microsoft.com/office/drawing/2014/main" id="{099F29EA-0BFC-A6A7-F6F0-E04323B793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8D5492-D285-CEFE-076D-CBAF52C9873C}"/>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35474778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D37259-A10E-A23B-BBC0-6379DC1DAE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672356B-C6B2-B375-7DF5-F7679A2AC5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01834A-FF0C-8C1F-F664-F6EE37117F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E3C71-14A2-3288-8F94-2C1063FA6D91}"/>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6" name="Footer Placeholder 5">
            <a:extLst>
              <a:ext uri="{FF2B5EF4-FFF2-40B4-BE49-F238E27FC236}">
                <a16:creationId xmlns:a16="http://schemas.microsoft.com/office/drawing/2014/main" id="{A1B66158-94A2-17C7-5CDD-8B363FC811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D4CE30-9B5B-AE92-AB24-3E91BCB23FF1}"/>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173595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6F501-C823-DF21-654D-C0E4AACA18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FE33F7-0B54-204A-B5F2-64F530BE63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F9ABB9A-8DD0-4C02-BC09-2D19A8D423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E93000-6071-47F0-0B33-BC310024D4AD}"/>
              </a:ext>
            </a:extLst>
          </p:cNvPr>
          <p:cNvSpPr>
            <a:spLocks noGrp="1"/>
          </p:cNvSpPr>
          <p:nvPr>
            <p:ph type="dt" sz="half" idx="10"/>
          </p:nvPr>
        </p:nvSpPr>
        <p:spPr/>
        <p:txBody>
          <a:bodyPr/>
          <a:lstStyle/>
          <a:p>
            <a:fld id="{4E012417-FE17-4648-83FF-17410175A099}" type="datetimeFigureOut">
              <a:rPr lang="en-US" smtClean="0"/>
              <a:t>9/18/2024</a:t>
            </a:fld>
            <a:endParaRPr lang="en-US"/>
          </a:p>
        </p:txBody>
      </p:sp>
      <p:sp>
        <p:nvSpPr>
          <p:cNvPr id="6" name="Footer Placeholder 5">
            <a:extLst>
              <a:ext uri="{FF2B5EF4-FFF2-40B4-BE49-F238E27FC236}">
                <a16:creationId xmlns:a16="http://schemas.microsoft.com/office/drawing/2014/main" id="{52D7A432-1D1F-0ECF-BFF5-A1EF0BE9C84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8468C2-1C29-E967-E52C-615EE5812D9B}"/>
              </a:ext>
            </a:extLst>
          </p:cNvPr>
          <p:cNvSpPr>
            <a:spLocks noGrp="1"/>
          </p:cNvSpPr>
          <p:nvPr>
            <p:ph type="sldNum" sz="quarter" idx="12"/>
          </p:nvPr>
        </p:nvSpPr>
        <p:spPr/>
        <p:txBody>
          <a:bodyPr/>
          <a:lstStyle/>
          <a:p>
            <a:fld id="{26F5A744-49C7-45BF-8830-CC001D93965D}" type="slidenum">
              <a:rPr lang="en-US" smtClean="0"/>
              <a:t>‹#›</a:t>
            </a:fld>
            <a:endParaRPr lang="en-US"/>
          </a:p>
        </p:txBody>
      </p:sp>
    </p:spTree>
    <p:extLst>
      <p:ext uri="{BB962C8B-B14F-4D97-AF65-F5344CB8AC3E}">
        <p14:creationId xmlns:p14="http://schemas.microsoft.com/office/powerpoint/2010/main" val="2450614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453343-17DE-993C-7051-0C7E02C55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1489CE-A0D0-7820-0AF6-2DD42FDD7A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AE72A-F8E3-F44C-67E2-BB19B5A5D5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E012417-FE17-4648-83FF-17410175A099}" type="datetimeFigureOut">
              <a:rPr lang="en-US" smtClean="0"/>
              <a:t>9/18/2024</a:t>
            </a:fld>
            <a:endParaRPr lang="en-US"/>
          </a:p>
        </p:txBody>
      </p:sp>
      <p:sp>
        <p:nvSpPr>
          <p:cNvPr id="5" name="Footer Placeholder 4">
            <a:extLst>
              <a:ext uri="{FF2B5EF4-FFF2-40B4-BE49-F238E27FC236}">
                <a16:creationId xmlns:a16="http://schemas.microsoft.com/office/drawing/2014/main" id="{01AB94FF-FD5E-645D-66E2-99CA0BE849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BAE2354B-1377-8C20-26EA-3B1734824BA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6F5A744-49C7-45BF-8830-CC001D93965D}" type="slidenum">
              <a:rPr lang="en-US" smtClean="0"/>
              <a:t>‹#›</a:t>
            </a:fld>
            <a:endParaRPr lang="en-US"/>
          </a:p>
        </p:txBody>
      </p:sp>
    </p:spTree>
    <p:extLst>
      <p:ext uri="{BB962C8B-B14F-4D97-AF65-F5344CB8AC3E}">
        <p14:creationId xmlns:p14="http://schemas.microsoft.com/office/powerpoint/2010/main" val="1962652529"/>
      </p:ext>
    </p:extLst>
  </p:cSld>
  <p:clrMap bg1="lt1" tx1="dk1" bg2="lt2" tx2="dk2" accent1="accent1" accent2="accent2" accent3="accent3" accent4="accent4" accent5="accent5" accent6="accent6" hlink="hlink" folHlink="folHlink"/>
  <p:sldLayoutIdLst>
    <p:sldLayoutId id="214748370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bg1"/>
            </a:gs>
            <a:gs pos="100000">
              <a:schemeClr val="bg1">
                <a:shade val="64000"/>
                <a:lumMod val="88000"/>
              </a:schemeClr>
            </a:gs>
          </a:gsLst>
          <a:lin ang="5400000" scaled="0"/>
          <a:tileRect/>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3">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C96A585B-A58F-4A9B-8D6E-0E3A4052D7B9}" type="datetimeFigureOut">
              <a:rPr lang="en-US" smtClean="0"/>
              <a:t>9/18/2024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226A8D8B-DB7E-43C6-85F6-D30C0D7CBFFE}" type="slidenum">
              <a:rPr lang="en-US" smtClean="0"/>
              <a:t>‹#›</a:t>
            </a:fld>
            <a:endParaRPr lang="en-US"/>
          </a:p>
        </p:txBody>
      </p:sp>
    </p:spTree>
    <p:extLst>
      <p:ext uri="{BB962C8B-B14F-4D97-AF65-F5344CB8AC3E}">
        <p14:creationId xmlns:p14="http://schemas.microsoft.com/office/powerpoint/2010/main" val="1420848901"/>
      </p:ext>
    </p:extLst>
  </p:cSld>
  <p:clrMap bg1="lt1" tx1="dk1" bg2="lt2" tx2="dk2" accent1="accent1" accent2="accent2" accent3="accent3" accent4="accent4" accent5="accent5" accent6="accent6" hlink="hlink" folHlink="folHlink"/>
  <p:sldLayoutIdLst>
    <p:sldLayoutId id="2147483707" r:id="rId1"/>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95E0EE-1A06-6A4A-52F1-B0C1CEC082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05DD22-2A5A-A897-F39E-AA5FFA6F9A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CDA53D-995D-8C57-610C-9EB2E16AB34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F6230AF-C5C8-41D4-A6BE-41A491109E8B}" type="datetimeFigureOut">
              <a:rPr lang="en-US" smtClean="0"/>
              <a:t>9/18/2024</a:t>
            </a:fld>
            <a:endParaRPr lang="en-US"/>
          </a:p>
        </p:txBody>
      </p:sp>
      <p:sp>
        <p:nvSpPr>
          <p:cNvPr id="5" name="Footer Placeholder 4">
            <a:extLst>
              <a:ext uri="{FF2B5EF4-FFF2-40B4-BE49-F238E27FC236}">
                <a16:creationId xmlns:a16="http://schemas.microsoft.com/office/drawing/2014/main" id="{2A55BA02-3909-0AEF-A203-C9F387DE9A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43E3CFE-3449-EC52-D30F-59DFDBB542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0A7F2C-0C02-45A7-B88A-6A42DE9DFEDB}" type="slidenum">
              <a:rPr lang="en-US" smtClean="0"/>
              <a:t>‹#›</a:t>
            </a:fld>
            <a:endParaRPr lang="en-US"/>
          </a:p>
        </p:txBody>
      </p:sp>
    </p:spTree>
    <p:extLst>
      <p:ext uri="{BB962C8B-B14F-4D97-AF65-F5344CB8AC3E}">
        <p14:creationId xmlns:p14="http://schemas.microsoft.com/office/powerpoint/2010/main" val="3359627281"/>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5834B5-237E-4AC1-936A-CB6C502D55D5}"/>
              </a:ext>
            </a:extLst>
          </p:cNvPr>
          <p:cNvSpPr>
            <a:spLocks noGrp="1"/>
          </p:cNvSpPr>
          <p:nvPr>
            <p:ph type="title"/>
          </p:nvPr>
        </p:nvSpPr>
        <p:spPr>
          <a:xfrm>
            <a:off x="838200" y="147579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03304A-4E9C-4767-970A-87C8C136AFAA}"/>
              </a:ext>
            </a:extLst>
          </p:cNvPr>
          <p:cNvSpPr>
            <a:spLocks noGrp="1"/>
          </p:cNvSpPr>
          <p:nvPr>
            <p:ph type="body" idx="1"/>
          </p:nvPr>
        </p:nvSpPr>
        <p:spPr>
          <a:xfrm>
            <a:off x="838200" y="2936298"/>
            <a:ext cx="10515600" cy="26907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B385A541-538B-7C4D-B953-90A454F84242}"/>
              </a:ext>
            </a:extLst>
          </p:cNvPr>
          <p:cNvSpPr/>
          <p:nvPr userDrawn="1"/>
        </p:nvSpPr>
        <p:spPr>
          <a:xfrm>
            <a:off x="0" y="6176963"/>
            <a:ext cx="12192000" cy="505191"/>
          </a:xfrm>
          <a:prstGeom prst="rect">
            <a:avLst/>
          </a:prstGeom>
          <a:solidFill>
            <a:srgbClr val="3D86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US" sz="2000" b="1">
                <a:latin typeface="Arial" panose="020B0604020202020204" pitchFamily="34" charset="0"/>
                <a:cs typeface="Arial" panose="020B0604020202020204" pitchFamily="34" charset="0"/>
              </a:rPr>
              <a:t>April 7-9, 2024 | Lost Pines, TX</a:t>
            </a:r>
          </a:p>
        </p:txBody>
      </p:sp>
      <p:pic>
        <p:nvPicPr>
          <p:cNvPr id="9" name="Content Placeholder 4">
            <a:extLst>
              <a:ext uri="{FF2B5EF4-FFF2-40B4-BE49-F238E27FC236}">
                <a16:creationId xmlns:a16="http://schemas.microsoft.com/office/drawing/2014/main" id="{2140BE7A-9552-7571-DDF3-A94DC1BF3717}"/>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50000"/>
          <a:stretch/>
        </p:blipFill>
        <p:spPr>
          <a:xfrm>
            <a:off x="241610" y="151436"/>
            <a:ext cx="3604351" cy="582659"/>
          </a:xfrm>
          <a:prstGeom prst="rect">
            <a:avLst/>
          </a:prstGeom>
        </p:spPr>
      </p:pic>
      <p:sp>
        <p:nvSpPr>
          <p:cNvPr id="13" name="TextBox 12">
            <a:extLst>
              <a:ext uri="{FF2B5EF4-FFF2-40B4-BE49-F238E27FC236}">
                <a16:creationId xmlns:a16="http://schemas.microsoft.com/office/drawing/2014/main" id="{F5CA2936-C328-1117-98F5-90FDEC119FAF}"/>
              </a:ext>
            </a:extLst>
          </p:cNvPr>
          <p:cNvSpPr txBox="1"/>
          <p:nvPr userDrawn="1"/>
        </p:nvSpPr>
        <p:spPr>
          <a:xfrm>
            <a:off x="587541" y="736670"/>
            <a:ext cx="2912488" cy="369332"/>
          </a:xfrm>
          <a:prstGeom prst="rect">
            <a:avLst/>
          </a:prstGeom>
          <a:noFill/>
        </p:spPr>
        <p:txBody>
          <a:bodyPr wrap="square">
            <a:spAutoFit/>
          </a:bodyPr>
          <a:lstStyle/>
          <a:p>
            <a:pPr algn="ctr"/>
            <a:r>
              <a:rPr lang="en-US" sz="1800" b="1">
                <a:solidFill>
                  <a:srgbClr val="3D8684"/>
                </a:solidFill>
                <a:latin typeface="Arial" panose="020B0604020202020204" pitchFamily="34" charset="0"/>
                <a:cs typeface="Arial" panose="020B0604020202020204" pitchFamily="34" charset="0"/>
              </a:rPr>
              <a:t>ANNUAL SUMMIT</a:t>
            </a:r>
          </a:p>
        </p:txBody>
      </p:sp>
    </p:spTree>
    <p:extLst>
      <p:ext uri="{BB962C8B-B14F-4D97-AF65-F5344CB8AC3E}">
        <p14:creationId xmlns:p14="http://schemas.microsoft.com/office/powerpoint/2010/main" val="262480151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5834B5-237E-4AC1-936A-CB6C502D55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03304A-4E9C-4767-970A-87C8C136AF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8" name="Group 7">
            <a:extLst>
              <a:ext uri="{FF2B5EF4-FFF2-40B4-BE49-F238E27FC236}">
                <a16:creationId xmlns:a16="http://schemas.microsoft.com/office/drawing/2014/main" id="{E5B0CF85-2382-6E67-BAF0-6CF7DC344A63}"/>
              </a:ext>
            </a:extLst>
          </p:cNvPr>
          <p:cNvGrpSpPr/>
          <p:nvPr userDrawn="1"/>
        </p:nvGrpSpPr>
        <p:grpSpPr>
          <a:xfrm>
            <a:off x="7327704" y="5667737"/>
            <a:ext cx="6094926" cy="1102137"/>
            <a:chOff x="7327704" y="5667737"/>
            <a:chExt cx="6094926" cy="1102137"/>
          </a:xfrm>
        </p:grpSpPr>
        <p:pic>
          <p:nvPicPr>
            <p:cNvPr id="7" name="Content Placeholder 4">
              <a:extLst>
                <a:ext uri="{FF2B5EF4-FFF2-40B4-BE49-F238E27FC236}">
                  <a16:creationId xmlns:a16="http://schemas.microsoft.com/office/drawing/2014/main" id="{5504AD2B-422E-968D-FA30-79BC0E57B63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50000"/>
            <a:stretch/>
          </p:blipFill>
          <p:spPr>
            <a:xfrm>
              <a:off x="8925863" y="5667737"/>
              <a:ext cx="2878190" cy="465272"/>
            </a:xfrm>
            <a:prstGeom prst="rect">
              <a:avLst/>
            </a:prstGeom>
          </p:spPr>
        </p:pic>
        <p:sp>
          <p:nvSpPr>
            <p:cNvPr id="5" name="TextBox 4">
              <a:extLst>
                <a:ext uri="{FF2B5EF4-FFF2-40B4-BE49-F238E27FC236}">
                  <a16:creationId xmlns:a16="http://schemas.microsoft.com/office/drawing/2014/main" id="{455EA2AF-9CB8-624E-2E92-8FE891EEE8CC}"/>
                </a:ext>
              </a:extLst>
            </p:cNvPr>
            <p:cNvSpPr txBox="1"/>
            <p:nvPr userDrawn="1"/>
          </p:nvSpPr>
          <p:spPr>
            <a:xfrm>
              <a:off x="7327704" y="6181264"/>
              <a:ext cx="6094926" cy="369332"/>
            </a:xfrm>
            <a:prstGeom prst="rect">
              <a:avLst/>
            </a:prstGeom>
            <a:noFill/>
          </p:spPr>
          <p:txBody>
            <a:bodyPr wrap="square">
              <a:spAutoFit/>
            </a:bodyPr>
            <a:lstStyle/>
            <a:p>
              <a:pPr algn="ctr"/>
              <a:r>
                <a:rPr lang="en-US" sz="1800" b="1">
                  <a:solidFill>
                    <a:srgbClr val="3D8684"/>
                  </a:solidFill>
                  <a:latin typeface="Arial" panose="020B0604020202020204" pitchFamily="34" charset="0"/>
                  <a:cs typeface="Arial" panose="020B0604020202020204" pitchFamily="34" charset="0"/>
                </a:rPr>
                <a:t>ANNUAL SUMMIT</a:t>
              </a:r>
            </a:p>
          </p:txBody>
        </p:sp>
        <p:sp>
          <p:nvSpPr>
            <p:cNvPr id="6" name="TextBox 5">
              <a:extLst>
                <a:ext uri="{FF2B5EF4-FFF2-40B4-BE49-F238E27FC236}">
                  <a16:creationId xmlns:a16="http://schemas.microsoft.com/office/drawing/2014/main" id="{EA1CA1A0-4A03-8F57-5289-616175A377B4}"/>
                </a:ext>
              </a:extLst>
            </p:cNvPr>
            <p:cNvSpPr txBox="1"/>
            <p:nvPr userDrawn="1"/>
          </p:nvSpPr>
          <p:spPr>
            <a:xfrm>
              <a:off x="7327704" y="6492875"/>
              <a:ext cx="6094926" cy="276999"/>
            </a:xfrm>
            <a:prstGeom prst="rect">
              <a:avLst/>
            </a:prstGeom>
            <a:noFill/>
          </p:spPr>
          <p:txBody>
            <a:bodyPr wrap="square">
              <a:spAutoFit/>
            </a:bodyPr>
            <a:lstStyle/>
            <a:p>
              <a:pPr algn="ctr"/>
              <a:r>
                <a:rPr lang="en-US" sz="1200" b="0">
                  <a:solidFill>
                    <a:srgbClr val="F18E4D"/>
                  </a:solidFill>
                  <a:latin typeface="Arial" panose="020B0604020202020204" pitchFamily="34" charset="0"/>
                  <a:cs typeface="Arial" panose="020B0604020202020204" pitchFamily="34" charset="0"/>
                </a:rPr>
                <a:t>April 7-9, 2024 | Lost Pines, TX</a:t>
              </a:r>
            </a:p>
          </p:txBody>
        </p:sp>
      </p:grpSp>
    </p:spTree>
    <p:extLst>
      <p:ext uri="{BB962C8B-B14F-4D97-AF65-F5344CB8AC3E}">
        <p14:creationId xmlns:p14="http://schemas.microsoft.com/office/powerpoint/2010/main" val="2716869887"/>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hyperlink" Target="https://www.chcradio.com/" TargetMode="External"/><Relationship Id="rId2" Type="http://schemas.openxmlformats.org/officeDocument/2006/relationships/hyperlink" Target="https://nursetrust.memberclicks.net/trusted-conversations" TargetMode="Externa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hyperlink" Target="https://nursetrust.memberclicks.net/2024ntreception"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hyperlink" Target="https://nursetrust.memberclicks.net/2025-summit" TargetMode="External"/><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8.png"/><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8" Type="http://schemas.openxmlformats.org/officeDocument/2006/relationships/hyperlink" Target="http://www.linkedin.com/company/nursetrust" TargetMode="External"/><Relationship Id="rId3" Type="http://schemas.openxmlformats.org/officeDocument/2006/relationships/hyperlink" Target="https://aannet.org/page/become-a-fellow" TargetMode="External"/><Relationship Id="rId7" Type="http://schemas.openxmlformats.org/officeDocument/2006/relationships/hyperlink" Target="mailto:info@nursetrust.org"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www.nursetrust.org/" TargetMode="External"/><Relationship Id="rId5" Type="http://schemas.openxmlformats.org/officeDocument/2006/relationships/hyperlink" Target="https://aannet.org/resource/resmgr/fellows/2024_fellowship_application_.pdf" TargetMode="External"/><Relationship Id="rId4" Type="http://schemas.openxmlformats.org/officeDocument/2006/relationships/hyperlink" Target="https://cdn.ymaws.com/aannet.org/resource/resmgr/fellows/fellowship_overview_one_page.pdf" TargetMode="External"/><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www.aannet.org/about/fellowship-application" TargetMode="External"/><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93245F62-CCC4-49E4-B95B-EA6C1E7905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58D557E-C4F9-AAA8-6FB1-488F3988C42E}"/>
              </a:ext>
            </a:extLst>
          </p:cNvPr>
          <p:cNvSpPr>
            <a:spLocks noGrp="1"/>
          </p:cNvSpPr>
          <p:nvPr>
            <p:ph type="ctrTitle"/>
          </p:nvPr>
        </p:nvSpPr>
        <p:spPr>
          <a:xfrm>
            <a:off x="638881" y="3062253"/>
            <a:ext cx="10909640" cy="1687814"/>
          </a:xfrm>
        </p:spPr>
        <p:txBody>
          <a:bodyPr anchor="b">
            <a:normAutofit/>
          </a:bodyPr>
          <a:lstStyle/>
          <a:p>
            <a:r>
              <a:rPr lang="en-US" sz="5400" dirty="0"/>
              <a:t>Applying for Fellowship in the American Academy of Nursing</a:t>
            </a:r>
          </a:p>
        </p:txBody>
      </p:sp>
      <p:sp>
        <p:nvSpPr>
          <p:cNvPr id="3" name="Subtitle 2">
            <a:extLst>
              <a:ext uri="{FF2B5EF4-FFF2-40B4-BE49-F238E27FC236}">
                <a16:creationId xmlns:a16="http://schemas.microsoft.com/office/drawing/2014/main" id="{8DC90553-FF51-847B-0EAA-D6DBDB46087B}"/>
              </a:ext>
            </a:extLst>
          </p:cNvPr>
          <p:cNvSpPr>
            <a:spLocks noGrp="1"/>
          </p:cNvSpPr>
          <p:nvPr>
            <p:ph type="subTitle" idx="1"/>
          </p:nvPr>
        </p:nvSpPr>
        <p:spPr>
          <a:xfrm>
            <a:off x="638881" y="5660607"/>
            <a:ext cx="10909643" cy="552659"/>
          </a:xfrm>
        </p:spPr>
        <p:txBody>
          <a:bodyPr anchor="t">
            <a:normAutofit lnSpcReduction="10000"/>
          </a:bodyPr>
          <a:lstStyle/>
          <a:p>
            <a:r>
              <a:rPr lang="en-US" sz="3600" dirty="0"/>
              <a:t>September 19, 2024</a:t>
            </a:r>
          </a:p>
        </p:txBody>
      </p:sp>
      <p:pic>
        <p:nvPicPr>
          <p:cNvPr id="5" name="Picture 4" descr="A close up of a logo&#10;&#10;Description automatically generated">
            <a:extLst>
              <a:ext uri="{FF2B5EF4-FFF2-40B4-BE49-F238E27FC236}">
                <a16:creationId xmlns:a16="http://schemas.microsoft.com/office/drawing/2014/main" id="{62669884-E7E2-5AFD-F0F7-8991DE9FA7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6725" y="1152181"/>
            <a:ext cx="7938549" cy="1151087"/>
          </a:xfrm>
          <a:prstGeom prst="rect">
            <a:avLst/>
          </a:prstGeom>
        </p:spPr>
      </p:pic>
      <p:sp>
        <p:nvSpPr>
          <p:cNvPr id="38" name="sketch line">
            <a:extLst>
              <a:ext uri="{FF2B5EF4-FFF2-40B4-BE49-F238E27FC236}">
                <a16:creationId xmlns:a16="http://schemas.microsoft.com/office/drawing/2014/main" id="{E6C0DD6B-6AA3-448F-9B99-8386295BC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07702" y="5509052"/>
            <a:ext cx="4572000" cy="18288"/>
          </a:xfrm>
          <a:custGeom>
            <a:avLst/>
            <a:gdLst>
              <a:gd name="connsiteX0" fmla="*/ 0 w 4572000"/>
              <a:gd name="connsiteY0" fmla="*/ 0 h 18288"/>
              <a:gd name="connsiteX1" fmla="*/ 515983 w 4572000"/>
              <a:gd name="connsiteY1" fmla="*/ 0 h 18288"/>
              <a:gd name="connsiteX2" fmla="*/ 1031966 w 4572000"/>
              <a:gd name="connsiteY2" fmla="*/ 0 h 18288"/>
              <a:gd name="connsiteX3" fmla="*/ 1639389 w 4572000"/>
              <a:gd name="connsiteY3" fmla="*/ 0 h 18288"/>
              <a:gd name="connsiteX4" fmla="*/ 2383971 w 4572000"/>
              <a:gd name="connsiteY4" fmla="*/ 0 h 18288"/>
              <a:gd name="connsiteX5" fmla="*/ 2945674 w 4572000"/>
              <a:gd name="connsiteY5" fmla="*/ 0 h 18288"/>
              <a:gd name="connsiteX6" fmla="*/ 3507377 w 4572000"/>
              <a:gd name="connsiteY6" fmla="*/ 0 h 18288"/>
              <a:gd name="connsiteX7" fmla="*/ 4572000 w 4572000"/>
              <a:gd name="connsiteY7" fmla="*/ 0 h 18288"/>
              <a:gd name="connsiteX8" fmla="*/ 4572000 w 4572000"/>
              <a:gd name="connsiteY8" fmla="*/ 18288 h 18288"/>
              <a:gd name="connsiteX9" fmla="*/ 3873137 w 4572000"/>
              <a:gd name="connsiteY9" fmla="*/ 18288 h 18288"/>
              <a:gd name="connsiteX10" fmla="*/ 3311434 w 4572000"/>
              <a:gd name="connsiteY10" fmla="*/ 18288 h 18288"/>
              <a:gd name="connsiteX11" fmla="*/ 2749731 w 4572000"/>
              <a:gd name="connsiteY11" fmla="*/ 18288 h 18288"/>
              <a:gd name="connsiteX12" fmla="*/ 2050869 w 4572000"/>
              <a:gd name="connsiteY12" fmla="*/ 18288 h 18288"/>
              <a:gd name="connsiteX13" fmla="*/ 1306286 w 4572000"/>
              <a:gd name="connsiteY13" fmla="*/ 18288 h 18288"/>
              <a:gd name="connsiteX14" fmla="*/ 790303 w 4572000"/>
              <a:gd name="connsiteY14" fmla="*/ 18288 h 18288"/>
              <a:gd name="connsiteX15" fmla="*/ 0 w 4572000"/>
              <a:gd name="connsiteY15" fmla="*/ 18288 h 18288"/>
              <a:gd name="connsiteX16" fmla="*/ 0 w 457200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0" h="18288" fill="none" extrusionOk="0">
                <a:moveTo>
                  <a:pt x="0" y="0"/>
                </a:moveTo>
                <a:cubicBezTo>
                  <a:pt x="105156" y="-20963"/>
                  <a:pt x="340432" y="822"/>
                  <a:pt x="515983" y="0"/>
                </a:cubicBezTo>
                <a:cubicBezTo>
                  <a:pt x="691534" y="-822"/>
                  <a:pt x="850679" y="16479"/>
                  <a:pt x="1031966" y="0"/>
                </a:cubicBezTo>
                <a:cubicBezTo>
                  <a:pt x="1213253" y="-16479"/>
                  <a:pt x="1443646" y="-18730"/>
                  <a:pt x="1639389" y="0"/>
                </a:cubicBezTo>
                <a:cubicBezTo>
                  <a:pt x="1835132" y="18730"/>
                  <a:pt x="2159975" y="18531"/>
                  <a:pt x="2383971" y="0"/>
                </a:cubicBezTo>
                <a:cubicBezTo>
                  <a:pt x="2607967" y="-18531"/>
                  <a:pt x="2719096" y="-12030"/>
                  <a:pt x="2945674" y="0"/>
                </a:cubicBezTo>
                <a:cubicBezTo>
                  <a:pt x="3172252" y="12030"/>
                  <a:pt x="3269167" y="27666"/>
                  <a:pt x="3507377" y="0"/>
                </a:cubicBezTo>
                <a:cubicBezTo>
                  <a:pt x="3745587" y="-27666"/>
                  <a:pt x="4116741" y="18705"/>
                  <a:pt x="4572000" y="0"/>
                </a:cubicBezTo>
                <a:cubicBezTo>
                  <a:pt x="4572895" y="8974"/>
                  <a:pt x="4571454" y="9359"/>
                  <a:pt x="4572000" y="18288"/>
                </a:cubicBezTo>
                <a:cubicBezTo>
                  <a:pt x="4374698" y="3942"/>
                  <a:pt x="4098874" y="-11042"/>
                  <a:pt x="3873137" y="18288"/>
                </a:cubicBezTo>
                <a:cubicBezTo>
                  <a:pt x="3647400" y="47618"/>
                  <a:pt x="3517055" y="5421"/>
                  <a:pt x="3311434" y="18288"/>
                </a:cubicBezTo>
                <a:cubicBezTo>
                  <a:pt x="3105813" y="31155"/>
                  <a:pt x="3025168" y="17856"/>
                  <a:pt x="2749731" y="18288"/>
                </a:cubicBezTo>
                <a:cubicBezTo>
                  <a:pt x="2474294" y="18720"/>
                  <a:pt x="2291766" y="-14168"/>
                  <a:pt x="2050869" y="18288"/>
                </a:cubicBezTo>
                <a:cubicBezTo>
                  <a:pt x="1809972" y="50744"/>
                  <a:pt x="1540276" y="46798"/>
                  <a:pt x="1306286" y="18288"/>
                </a:cubicBezTo>
                <a:cubicBezTo>
                  <a:pt x="1072296" y="-10222"/>
                  <a:pt x="972445" y="19645"/>
                  <a:pt x="790303" y="18288"/>
                </a:cubicBezTo>
                <a:cubicBezTo>
                  <a:pt x="608161" y="16931"/>
                  <a:pt x="200981" y="8241"/>
                  <a:pt x="0" y="18288"/>
                </a:cubicBezTo>
                <a:cubicBezTo>
                  <a:pt x="-229" y="14222"/>
                  <a:pt x="509" y="5816"/>
                  <a:pt x="0" y="0"/>
                </a:cubicBezTo>
                <a:close/>
              </a:path>
              <a:path w="4572000" h="18288" stroke="0" extrusionOk="0">
                <a:moveTo>
                  <a:pt x="0" y="0"/>
                </a:moveTo>
                <a:cubicBezTo>
                  <a:pt x="143285" y="-9565"/>
                  <a:pt x="327959" y="-11498"/>
                  <a:pt x="561703" y="0"/>
                </a:cubicBezTo>
                <a:cubicBezTo>
                  <a:pt x="795447" y="11498"/>
                  <a:pt x="838260" y="18255"/>
                  <a:pt x="1077686" y="0"/>
                </a:cubicBezTo>
                <a:cubicBezTo>
                  <a:pt x="1317112" y="-18255"/>
                  <a:pt x="1437472" y="23514"/>
                  <a:pt x="1639389" y="0"/>
                </a:cubicBezTo>
                <a:cubicBezTo>
                  <a:pt x="1841306" y="-23514"/>
                  <a:pt x="2037142" y="-12551"/>
                  <a:pt x="2292531" y="0"/>
                </a:cubicBezTo>
                <a:cubicBezTo>
                  <a:pt x="2547920" y="12551"/>
                  <a:pt x="2810436" y="-20352"/>
                  <a:pt x="2991394" y="0"/>
                </a:cubicBezTo>
                <a:cubicBezTo>
                  <a:pt x="3172352" y="20352"/>
                  <a:pt x="3530025" y="-13347"/>
                  <a:pt x="3735977" y="0"/>
                </a:cubicBezTo>
                <a:cubicBezTo>
                  <a:pt x="3941929" y="13347"/>
                  <a:pt x="4161497" y="34086"/>
                  <a:pt x="4572000" y="0"/>
                </a:cubicBezTo>
                <a:cubicBezTo>
                  <a:pt x="4571545" y="6162"/>
                  <a:pt x="4571903" y="11775"/>
                  <a:pt x="4572000" y="18288"/>
                </a:cubicBezTo>
                <a:cubicBezTo>
                  <a:pt x="4228040" y="36490"/>
                  <a:pt x="4199736" y="42557"/>
                  <a:pt x="3873137" y="18288"/>
                </a:cubicBezTo>
                <a:cubicBezTo>
                  <a:pt x="3546538" y="-5981"/>
                  <a:pt x="3472124" y="16809"/>
                  <a:pt x="3128554" y="18288"/>
                </a:cubicBezTo>
                <a:cubicBezTo>
                  <a:pt x="2784984" y="19767"/>
                  <a:pt x="2735896" y="-17781"/>
                  <a:pt x="2383971" y="18288"/>
                </a:cubicBezTo>
                <a:cubicBezTo>
                  <a:pt x="2032046" y="54357"/>
                  <a:pt x="2019324" y="2920"/>
                  <a:pt x="1867989" y="18288"/>
                </a:cubicBezTo>
                <a:cubicBezTo>
                  <a:pt x="1716654" y="33656"/>
                  <a:pt x="1418675" y="32575"/>
                  <a:pt x="1169126" y="18288"/>
                </a:cubicBezTo>
                <a:cubicBezTo>
                  <a:pt x="919577" y="4001"/>
                  <a:pt x="798537" y="16165"/>
                  <a:pt x="561703" y="18288"/>
                </a:cubicBezTo>
                <a:cubicBezTo>
                  <a:pt x="324869" y="20411"/>
                  <a:pt x="221395" y="-912"/>
                  <a:pt x="0" y="18288"/>
                </a:cubicBezTo>
                <a:cubicBezTo>
                  <a:pt x="766" y="10800"/>
                  <a:pt x="-457" y="8180"/>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7090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6E43-E2AA-0220-54C4-8D93BC7E137A}"/>
              </a:ext>
            </a:extLst>
          </p:cNvPr>
          <p:cNvSpPr>
            <a:spLocks noGrp="1"/>
          </p:cNvSpPr>
          <p:nvPr>
            <p:ph type="title"/>
          </p:nvPr>
        </p:nvSpPr>
        <p:spPr>
          <a:xfrm>
            <a:off x="913771" y="455083"/>
            <a:ext cx="10364451" cy="1596177"/>
          </a:xfrm>
        </p:spPr>
        <p:txBody>
          <a:bodyPr>
            <a:normAutofit/>
          </a:bodyPr>
          <a:lstStyle/>
          <a:p>
            <a:r>
              <a:rPr lang="en-US" sz="2800" b="1" dirty="0">
                <a:solidFill>
                  <a:srgbClr val="3E8482"/>
                </a:solidFill>
                <a:latin typeface="Aptos" panose="020B0004020202020204" pitchFamily="34" charset="0"/>
              </a:rPr>
              <a:t>timeline</a:t>
            </a:r>
          </a:p>
        </p:txBody>
      </p:sp>
      <p:pic>
        <p:nvPicPr>
          <p:cNvPr id="5" name="Picture 4">
            <a:extLst>
              <a:ext uri="{FF2B5EF4-FFF2-40B4-BE49-F238E27FC236}">
                <a16:creationId xmlns:a16="http://schemas.microsoft.com/office/drawing/2014/main" id="{03FC38D9-8063-8E52-7004-343B4EEA1FC1}"/>
              </a:ext>
            </a:extLst>
          </p:cNvPr>
          <p:cNvPicPr>
            <a:picLocks noChangeAspect="1"/>
          </p:cNvPicPr>
          <p:nvPr/>
        </p:nvPicPr>
        <p:blipFill>
          <a:blip r:embed="rId2"/>
          <a:srcRect/>
          <a:stretch/>
        </p:blipFill>
        <p:spPr>
          <a:xfrm>
            <a:off x="9570665" y="455083"/>
            <a:ext cx="2211760" cy="319283"/>
          </a:xfrm>
          <a:prstGeom prst="rect">
            <a:avLst/>
          </a:prstGeom>
        </p:spPr>
      </p:pic>
      <p:sp>
        <p:nvSpPr>
          <p:cNvPr id="7" name="TextBox 6">
            <a:extLst>
              <a:ext uri="{FF2B5EF4-FFF2-40B4-BE49-F238E27FC236}">
                <a16:creationId xmlns:a16="http://schemas.microsoft.com/office/drawing/2014/main" id="{1F61E57B-8FFF-9D30-9E45-531BFB461700}"/>
              </a:ext>
            </a:extLst>
          </p:cNvPr>
          <p:cNvSpPr txBox="1"/>
          <p:nvPr/>
        </p:nvSpPr>
        <p:spPr>
          <a:xfrm>
            <a:off x="494412" y="1820345"/>
            <a:ext cx="11203171" cy="6432530"/>
          </a:xfrm>
          <a:prstGeom prst="rect">
            <a:avLst/>
          </a:prstGeom>
          <a:noFill/>
        </p:spPr>
        <p:txBody>
          <a:bodyPr wrap="square" numCol="2" spcCol="365760" rtlCol="0">
            <a:spAutoFit/>
          </a:bodyPr>
          <a:lstStyle/>
          <a:p>
            <a:pPr algn="l" rtl="0" latinLnBrk="0">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Typically, </a:t>
            </a:r>
            <a:r>
              <a:rPr lang="en-US" b="1" i="0" u="none" strike="noStrike" dirty="0">
                <a:solidFill>
                  <a:srgbClr val="000000"/>
                </a:solidFill>
                <a:effectLst/>
                <a:highlight>
                  <a:srgbClr val="FFFFFF"/>
                </a:highlight>
                <a:latin typeface="Aptos" panose="020B0004020202020204" pitchFamily="34" charset="0"/>
              </a:rPr>
              <a:t>application opens annually in early January and is open for about 6 weeks with a deadline in mid-February</a:t>
            </a:r>
          </a:p>
          <a:p>
            <a:pPr algn="l" rtl="0" latinLnBrk="0">
              <a:buFont typeface="Arial" panose="020B0604020202020204" pitchFamily="34" charset="0"/>
              <a:buChar char="•"/>
            </a:pPr>
            <a:endParaRPr lang="en-US" b="0" i="0"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r>
              <a:rPr lang="en-US" b="1" i="0" u="none" strike="noStrike" dirty="0">
                <a:solidFill>
                  <a:srgbClr val="000000"/>
                </a:solidFill>
                <a:effectLst/>
                <a:highlight>
                  <a:srgbClr val="FFFFFF"/>
                </a:highlight>
                <a:latin typeface="Aptos" panose="020B0004020202020204" pitchFamily="34" charset="0"/>
              </a:rPr>
              <a:t>Prospective applicants need to </a:t>
            </a:r>
            <a:r>
              <a:rPr lang="en-US" b="1" i="0" u="sng" strike="noStrike" dirty="0">
                <a:solidFill>
                  <a:srgbClr val="000000"/>
                </a:solidFill>
                <a:effectLst/>
                <a:highlight>
                  <a:srgbClr val="FFFFFF"/>
                </a:highlight>
                <a:latin typeface="Aptos" panose="020B0004020202020204" pitchFamily="34" charset="0"/>
              </a:rPr>
              <a:t>work WELL in advance of January </a:t>
            </a:r>
            <a:r>
              <a:rPr lang="en-US" i="0" u="none" strike="noStrike" dirty="0">
                <a:solidFill>
                  <a:srgbClr val="000000"/>
                </a:solidFill>
                <a:effectLst/>
                <a:highlight>
                  <a:srgbClr val="FFFFFF"/>
                </a:highlight>
                <a:latin typeface="Aptos" panose="020B0004020202020204" pitchFamily="34" charset="0"/>
              </a:rPr>
              <a:t>to start to prepare their application, especially in coordination with their sponsors</a:t>
            </a:r>
          </a:p>
          <a:p>
            <a:pPr algn="l" rtl="0" latinLnBrk="0">
              <a:buFont typeface="Arial" panose="020B0604020202020204" pitchFamily="34" charset="0"/>
              <a:buChar char="•"/>
            </a:pPr>
            <a:endParaRPr lang="en-US" b="0" i="0"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Applications are reviewed by the Fellow Selection Committee (FSC) and the FSC International Subcommittee (</a:t>
            </a:r>
            <a:r>
              <a:rPr lang="en-US" b="0" i="1" u="none" strike="noStrike" dirty="0">
                <a:solidFill>
                  <a:srgbClr val="000000"/>
                </a:solidFill>
                <a:effectLst/>
                <a:highlight>
                  <a:srgbClr val="FFFFFF"/>
                </a:highlight>
                <a:latin typeface="Aptos" panose="020B0004020202020204" pitchFamily="34" charset="0"/>
              </a:rPr>
              <a:t>tasked with reviewing international</a:t>
            </a:r>
            <a:br>
              <a:rPr lang="en-US" b="0" i="0" u="none" strike="noStrike" dirty="0">
                <a:solidFill>
                  <a:srgbClr val="000000"/>
                </a:solidFill>
                <a:effectLst/>
                <a:highlight>
                  <a:srgbClr val="FFFFFF"/>
                </a:highlight>
                <a:latin typeface="Aptos" panose="020B0004020202020204" pitchFamily="34" charset="0"/>
              </a:rPr>
            </a:br>
            <a:r>
              <a:rPr lang="en-US" b="0" i="1" u="none" strike="noStrike" dirty="0">
                <a:solidFill>
                  <a:srgbClr val="000000"/>
                </a:solidFill>
                <a:effectLst/>
                <a:highlight>
                  <a:srgbClr val="FFFFFF"/>
                </a:highlight>
                <a:latin typeface="Aptos" panose="020B0004020202020204" pitchFamily="34" charset="0"/>
              </a:rPr>
              <a:t>applications only</a:t>
            </a:r>
            <a:r>
              <a:rPr lang="en-US" b="0" i="0" u="none" strike="noStrike" dirty="0">
                <a:solidFill>
                  <a:srgbClr val="000000"/>
                </a:solidFill>
                <a:effectLst/>
                <a:highlight>
                  <a:srgbClr val="FFFFFF"/>
                </a:highlight>
                <a:latin typeface="Aptos" panose="020B0004020202020204" pitchFamily="34" charset="0"/>
              </a:rPr>
              <a:t>)</a:t>
            </a:r>
          </a:p>
          <a:p>
            <a:pPr algn="l" rtl="0" latinLnBrk="0">
              <a:buFont typeface="Arial" panose="020B0604020202020204" pitchFamily="34" charset="0"/>
              <a:buChar char="•"/>
            </a:pPr>
            <a:endParaRPr lang="en-US" dirty="0">
              <a:solidFill>
                <a:srgbClr val="000000"/>
              </a:solidFill>
              <a:highlight>
                <a:srgbClr val="FFFFFF"/>
              </a:highlight>
              <a:latin typeface="Aptos" panose="020B0004020202020204" pitchFamily="34" charset="0"/>
            </a:endParaRPr>
          </a:p>
          <a:p>
            <a:pPr algn="l" rtl="0" latinLnBrk="0"/>
            <a:endParaRPr lang="en-US" b="0" i="0" u="none" strike="noStrike"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endParaRPr lang="en-US" dirty="0">
              <a:solidFill>
                <a:srgbClr val="000000"/>
              </a:solidFill>
              <a:highlight>
                <a:srgbClr val="FFFFFF"/>
              </a:highlight>
              <a:latin typeface="Aptos" panose="020B0004020202020204" pitchFamily="34" charset="0"/>
            </a:endParaRPr>
          </a:p>
          <a:p>
            <a:pPr algn="l" rtl="0" latinLnBrk="0">
              <a:buFont typeface="Arial" panose="020B0604020202020204" pitchFamily="34" charset="0"/>
              <a:buChar char="•"/>
            </a:pPr>
            <a:endParaRPr lang="en-US" b="0" i="0" u="none" strike="noStrike"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endParaRPr lang="en-US" dirty="0">
              <a:solidFill>
                <a:srgbClr val="000000"/>
              </a:solidFill>
              <a:highlight>
                <a:srgbClr val="FFFFFF"/>
              </a:highlight>
              <a:latin typeface="Aptos" panose="020B0004020202020204" pitchFamily="34" charset="0"/>
            </a:endParaRPr>
          </a:p>
          <a:p>
            <a:pPr algn="l" rtl="0" latinLnBrk="0">
              <a:buFont typeface="Arial" panose="020B0604020202020204" pitchFamily="34" charset="0"/>
              <a:buChar char="•"/>
            </a:pPr>
            <a:endParaRPr lang="en-US" b="0" i="0" u="none" strike="noStrike"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endParaRPr lang="en-US" dirty="0">
              <a:solidFill>
                <a:srgbClr val="000000"/>
              </a:solidFill>
              <a:highlight>
                <a:srgbClr val="FFFFFF"/>
              </a:highlight>
              <a:latin typeface="Aptos" panose="020B0004020202020204" pitchFamily="34" charset="0"/>
            </a:endParaRPr>
          </a:p>
          <a:p>
            <a:pPr algn="l" rtl="0" latinLnBrk="0">
              <a:buFont typeface="Arial" panose="020B0604020202020204" pitchFamily="34" charset="0"/>
              <a:buChar char="•"/>
            </a:pPr>
            <a:endParaRPr lang="en-US" b="0" i="0" u="none" strike="noStrike"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endParaRPr lang="en-US" dirty="0">
              <a:solidFill>
                <a:srgbClr val="000000"/>
              </a:solidFill>
              <a:highlight>
                <a:srgbClr val="FFFFFF"/>
              </a:highlight>
              <a:latin typeface="Aptos" panose="020B0004020202020204" pitchFamily="34" charset="0"/>
            </a:endParaRPr>
          </a:p>
          <a:p>
            <a:pPr marL="285750" indent="-285750" algn="l" rtl="0" latinLnBrk="0">
              <a:buFont typeface="Arial" panose="020B0604020202020204" pitchFamily="34" charset="0"/>
              <a:buChar char="•"/>
            </a:pPr>
            <a:endParaRPr lang="en-US" b="0" i="0" u="none" strike="noStrike" dirty="0">
              <a:solidFill>
                <a:srgbClr val="000000"/>
              </a:solidFill>
              <a:effectLst/>
              <a:highlight>
                <a:srgbClr val="FFFFFF"/>
              </a:highlight>
              <a:latin typeface="Aptos" panose="020B0004020202020204" pitchFamily="34" charset="0"/>
            </a:endParaRPr>
          </a:p>
          <a:p>
            <a:pPr marL="285750" indent="-285750" algn="l" rtl="0" latinLnBrk="0">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Applicants are typically notified of admission decisions in late June/early July regarding if they have been selected.</a:t>
            </a:r>
            <a:endParaRPr lang="en-US" b="0" i="0" dirty="0">
              <a:solidFill>
                <a:srgbClr val="000000"/>
              </a:solidFill>
              <a:effectLst/>
              <a:highlight>
                <a:srgbClr val="FFFFFF"/>
              </a:highlight>
              <a:latin typeface="Aptos" panose="020B0004020202020204" pitchFamily="34" charset="0"/>
            </a:endParaRPr>
          </a:p>
          <a:p>
            <a:pPr lvl="1">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If selected, individuals must participate in the Induction Ceremony held during the Academy’s annual Health Policy Conference in DC, typically held in October, to officially become a Fellow of the American Academy of Nursing and use the FAAN credential</a:t>
            </a:r>
          </a:p>
          <a:p>
            <a:pPr lvl="1">
              <a:buFont typeface="Arial" panose="020B0604020202020204" pitchFamily="34" charset="0"/>
              <a:buChar char="•"/>
            </a:pPr>
            <a:endParaRPr lang="en-US" b="0" i="0"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r>
              <a:rPr lang="en-US" b="1" i="0" u="sng" strike="noStrike" dirty="0">
                <a:solidFill>
                  <a:srgbClr val="000000"/>
                </a:solidFill>
                <a:effectLst/>
                <a:highlight>
                  <a:srgbClr val="FFFFFF"/>
                </a:highlight>
                <a:latin typeface="Aptos" panose="020B0004020202020204" pitchFamily="34" charset="0"/>
              </a:rPr>
              <a:t>First step </a:t>
            </a:r>
            <a:r>
              <a:rPr lang="en-US" b="0" i="0" u="none" strike="noStrike" dirty="0">
                <a:solidFill>
                  <a:srgbClr val="000000"/>
                </a:solidFill>
                <a:effectLst/>
                <a:highlight>
                  <a:srgbClr val="FFFFFF"/>
                </a:highlight>
                <a:latin typeface="Aptos" panose="020B0004020202020204" pitchFamily="34" charset="0"/>
              </a:rPr>
              <a:t>is to identify your sponsors and think through how to articulate your impact based on the criterion and how you want to craft your applicant statements and CV to reflect your impact and how your sponsor statements can reinforce that information</a:t>
            </a:r>
            <a:endParaRPr lang="en-US" dirty="0"/>
          </a:p>
        </p:txBody>
      </p:sp>
    </p:spTree>
    <p:extLst>
      <p:ext uri="{BB962C8B-B14F-4D97-AF65-F5344CB8AC3E}">
        <p14:creationId xmlns:p14="http://schemas.microsoft.com/office/powerpoint/2010/main" val="1301617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AE58C-3C74-FDBD-5BC7-0A88ABF3250E}"/>
              </a:ext>
            </a:extLst>
          </p:cNvPr>
          <p:cNvSpPr>
            <a:spLocks noGrp="1"/>
          </p:cNvSpPr>
          <p:nvPr>
            <p:ph type="title"/>
          </p:nvPr>
        </p:nvSpPr>
        <p:spPr>
          <a:xfrm>
            <a:off x="913774" y="914400"/>
            <a:ext cx="10364451" cy="1255344"/>
          </a:xfrm>
        </p:spPr>
        <p:txBody>
          <a:bodyPr>
            <a:normAutofit fontScale="90000"/>
          </a:bodyPr>
          <a:lstStyle/>
          <a:p>
            <a:br>
              <a:rPr lang="en-US" sz="2800" b="1">
                <a:solidFill>
                  <a:srgbClr val="3E8482"/>
                </a:solidFill>
                <a:latin typeface="Aptos" panose="020B0004020202020204" pitchFamily="34" charset="0"/>
              </a:rPr>
            </a:br>
            <a:r>
              <a:rPr lang="en-US" sz="2800" b="1" dirty="0">
                <a:solidFill>
                  <a:srgbClr val="3E8482"/>
                </a:solidFill>
                <a:latin typeface="Aptos" panose="020B0004020202020204" pitchFamily="34" charset="0"/>
              </a:rPr>
              <a:t>Reflections from The Fellow Selection Committee</a:t>
            </a:r>
            <a:br>
              <a:rPr lang="en-US" sz="2800" b="1" dirty="0">
                <a:solidFill>
                  <a:srgbClr val="3E8482"/>
                </a:solidFill>
                <a:latin typeface="Aptos" panose="020B0004020202020204" pitchFamily="34" charset="0"/>
              </a:rPr>
            </a:br>
            <a:br>
              <a:rPr lang="en-US" sz="2800" b="1" dirty="0">
                <a:solidFill>
                  <a:srgbClr val="3E8482"/>
                </a:solidFill>
                <a:latin typeface="Aptos" panose="020B0004020202020204" pitchFamily="34" charset="0"/>
              </a:rPr>
            </a:br>
            <a:r>
              <a:rPr lang="en-US" sz="2800" b="1">
                <a:solidFill>
                  <a:srgbClr val="3E8482"/>
                </a:solidFill>
                <a:latin typeface="Aptos" panose="020B0004020202020204" pitchFamily="34" charset="0"/>
              </a:rPr>
              <a:t>Judy Beal, DNSC, RN, FNAP, RWJF Executive Nurse fellow Alum</a:t>
            </a:r>
            <a:br>
              <a:rPr lang="en-US" sz="2800" b="1">
                <a:solidFill>
                  <a:srgbClr val="3E8482"/>
                </a:solidFill>
                <a:latin typeface="Aptos" panose="020B0004020202020204" pitchFamily="34" charset="0"/>
              </a:rPr>
            </a:br>
            <a:r>
              <a:rPr lang="en-US" sz="2800" b="1">
                <a:solidFill>
                  <a:srgbClr val="3E8482"/>
                </a:solidFill>
                <a:latin typeface="Aptos" panose="020B0004020202020204" pitchFamily="34" charset="0"/>
              </a:rPr>
              <a:t>Simmons university</a:t>
            </a:r>
            <a:br>
              <a:rPr lang="en-US" sz="2800" b="1" dirty="0">
                <a:solidFill>
                  <a:srgbClr val="3E8482"/>
                </a:solidFill>
                <a:latin typeface="Aptos" panose="020B0004020202020204" pitchFamily="34" charset="0"/>
              </a:rPr>
            </a:br>
            <a:endParaRPr lang="en-US" sz="2800" b="1" dirty="0">
              <a:solidFill>
                <a:srgbClr val="3E8482"/>
              </a:solidFill>
              <a:latin typeface="Aptos" panose="020B0004020202020204" pitchFamily="34" charset="0"/>
            </a:endParaRPr>
          </a:p>
        </p:txBody>
      </p:sp>
      <p:sp>
        <p:nvSpPr>
          <p:cNvPr id="3" name="Content Placeholder 2">
            <a:extLst>
              <a:ext uri="{FF2B5EF4-FFF2-40B4-BE49-F238E27FC236}">
                <a16:creationId xmlns:a16="http://schemas.microsoft.com/office/drawing/2014/main" id="{79201E65-D51F-8362-09EB-BF5C7C73A969}"/>
              </a:ext>
            </a:extLst>
          </p:cNvPr>
          <p:cNvSpPr>
            <a:spLocks noGrp="1"/>
          </p:cNvSpPr>
          <p:nvPr>
            <p:ph sz="half" idx="1"/>
          </p:nvPr>
        </p:nvSpPr>
        <p:spPr>
          <a:xfrm>
            <a:off x="1066800" y="2471351"/>
            <a:ext cx="4754880" cy="4164580"/>
          </a:xfrm>
        </p:spPr>
        <p:txBody>
          <a:bodyPr>
            <a:noAutofit/>
          </a:bodyPr>
          <a:lstStyle/>
          <a:p>
            <a:r>
              <a:rPr lang="en-US" b="1" dirty="0">
                <a:solidFill>
                  <a:srgbClr val="3E8482"/>
                </a:solidFill>
                <a:latin typeface="Aptos" panose="020B0004020202020204" pitchFamily="34" charset="0"/>
              </a:rPr>
              <a:t>Preparing for an AAN Application</a:t>
            </a:r>
          </a:p>
          <a:p>
            <a:pPr lvl="1"/>
            <a:r>
              <a:rPr lang="en-US" sz="1800" cap="none" dirty="0">
                <a:latin typeface="Aptos" panose="020B0004020202020204" pitchFamily="34" charset="0"/>
              </a:rPr>
              <a:t>Start work well before deadlines</a:t>
            </a:r>
          </a:p>
          <a:p>
            <a:pPr lvl="1"/>
            <a:r>
              <a:rPr lang="en-US" sz="1800" cap="none" dirty="0">
                <a:latin typeface="Aptos" panose="020B0004020202020204" pitchFamily="34" charset="0"/>
              </a:rPr>
              <a:t>Complete self-assessment </a:t>
            </a:r>
          </a:p>
          <a:p>
            <a:pPr lvl="1"/>
            <a:r>
              <a:rPr lang="en-US" sz="1800" cap="none" dirty="0">
                <a:latin typeface="Aptos" panose="020B0004020202020204" pitchFamily="34" charset="0"/>
              </a:rPr>
              <a:t>Read examples </a:t>
            </a:r>
          </a:p>
          <a:p>
            <a:pPr lvl="1"/>
            <a:r>
              <a:rPr lang="en-US" sz="1800" cap="none" dirty="0">
                <a:latin typeface="Aptos" panose="020B0004020202020204" pitchFamily="34" charset="0"/>
              </a:rPr>
              <a:t>What are your 2-3 significant contributions  &amp; Why are they significant? </a:t>
            </a:r>
          </a:p>
          <a:p>
            <a:pPr lvl="1"/>
            <a:r>
              <a:rPr lang="en-US" sz="1800" cap="none" dirty="0">
                <a:latin typeface="Aptos" panose="020B0004020202020204" pitchFamily="34" charset="0"/>
              </a:rPr>
              <a:t>What is the Impact? </a:t>
            </a:r>
            <a:endParaRPr lang="en-US" sz="1800" cap="none" dirty="0"/>
          </a:p>
        </p:txBody>
      </p:sp>
      <p:sp>
        <p:nvSpPr>
          <p:cNvPr id="4" name="Content Placeholder 3">
            <a:extLst>
              <a:ext uri="{FF2B5EF4-FFF2-40B4-BE49-F238E27FC236}">
                <a16:creationId xmlns:a16="http://schemas.microsoft.com/office/drawing/2014/main" id="{5925DA37-B9D0-C33E-4BFB-4D46470F14A9}"/>
              </a:ext>
            </a:extLst>
          </p:cNvPr>
          <p:cNvSpPr>
            <a:spLocks noGrp="1"/>
          </p:cNvSpPr>
          <p:nvPr>
            <p:ph sz="half" idx="2"/>
          </p:nvPr>
        </p:nvSpPr>
        <p:spPr>
          <a:xfrm>
            <a:off x="6370320" y="2471350"/>
            <a:ext cx="4754880" cy="3380809"/>
          </a:xfrm>
        </p:spPr>
        <p:txBody>
          <a:bodyPr>
            <a:normAutofit/>
          </a:bodyPr>
          <a:lstStyle/>
          <a:p>
            <a:r>
              <a:rPr lang="en-US" b="1" dirty="0">
                <a:solidFill>
                  <a:srgbClr val="3E8482"/>
                </a:solidFill>
                <a:latin typeface="Aptos" panose="020B0004020202020204" pitchFamily="34" charset="0"/>
              </a:rPr>
              <a:t>Choosing your Sponsors</a:t>
            </a:r>
          </a:p>
          <a:p>
            <a:pPr lvl="1"/>
            <a:r>
              <a:rPr lang="en-US" sz="1800" cap="none" dirty="0">
                <a:latin typeface="Aptos" panose="020B0004020202020204" pitchFamily="34" charset="0"/>
              </a:rPr>
              <a:t>Who knows you and your work well?  NOT someone famous!</a:t>
            </a:r>
          </a:p>
          <a:p>
            <a:pPr lvl="1"/>
            <a:r>
              <a:rPr lang="en-US" sz="1800" cap="none" dirty="0">
                <a:latin typeface="Aptos" panose="020B0004020202020204" pitchFamily="34" charset="0"/>
              </a:rPr>
              <a:t>Who can articulate your contributions and their impact?</a:t>
            </a:r>
          </a:p>
          <a:p>
            <a:pPr lvl="1"/>
            <a:r>
              <a:rPr lang="en-US" sz="1800" cap="none" dirty="0">
                <a:latin typeface="Aptos" panose="020B0004020202020204" pitchFamily="34" charset="0"/>
              </a:rPr>
              <a:t>Who will be honest with you?</a:t>
            </a:r>
          </a:p>
          <a:p>
            <a:pPr lvl="1"/>
            <a:endParaRPr lang="en-US" sz="1800" b="1" dirty="0"/>
          </a:p>
        </p:txBody>
      </p:sp>
      <p:pic>
        <p:nvPicPr>
          <p:cNvPr id="5" name="Picture 4">
            <a:extLst>
              <a:ext uri="{FF2B5EF4-FFF2-40B4-BE49-F238E27FC236}">
                <a16:creationId xmlns:a16="http://schemas.microsoft.com/office/drawing/2014/main" id="{E4AD808E-F608-2732-B814-F4FC7B36EDA2}"/>
              </a:ext>
            </a:extLst>
          </p:cNvPr>
          <p:cNvPicPr>
            <a:picLocks noChangeAspect="1"/>
          </p:cNvPicPr>
          <p:nvPr/>
        </p:nvPicPr>
        <p:blipFill>
          <a:blip r:embed="rId2"/>
          <a:srcRect/>
          <a:stretch/>
        </p:blipFill>
        <p:spPr>
          <a:xfrm>
            <a:off x="9570665" y="455083"/>
            <a:ext cx="2211760" cy="319283"/>
          </a:xfrm>
          <a:prstGeom prst="rect">
            <a:avLst/>
          </a:prstGeom>
        </p:spPr>
      </p:pic>
    </p:spTree>
    <p:extLst>
      <p:ext uri="{BB962C8B-B14F-4D97-AF65-F5344CB8AC3E}">
        <p14:creationId xmlns:p14="http://schemas.microsoft.com/office/powerpoint/2010/main" val="486658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9C4D0-7E62-EC1D-E107-EC87A1D298A5}"/>
              </a:ext>
            </a:extLst>
          </p:cNvPr>
          <p:cNvSpPr>
            <a:spLocks noGrp="1"/>
          </p:cNvSpPr>
          <p:nvPr>
            <p:ph type="title"/>
          </p:nvPr>
        </p:nvSpPr>
        <p:spPr/>
        <p:txBody>
          <a:bodyPr>
            <a:normAutofit/>
          </a:bodyPr>
          <a:lstStyle/>
          <a:p>
            <a:r>
              <a:rPr lang="en-US" sz="2800" b="1" dirty="0">
                <a:solidFill>
                  <a:srgbClr val="3E8482"/>
                </a:solidFill>
                <a:latin typeface="Aptos" panose="020B0004020202020204" pitchFamily="34" charset="0"/>
              </a:rPr>
              <a:t>Reflections from The Fellow Selection Committee</a:t>
            </a:r>
            <a:endParaRPr lang="en-US" sz="2800" dirty="0">
              <a:solidFill>
                <a:srgbClr val="3E8482"/>
              </a:solidFill>
              <a:latin typeface="Aptos" panose="020B0004020202020204" pitchFamily="34" charset="0"/>
            </a:endParaRPr>
          </a:p>
        </p:txBody>
      </p:sp>
      <p:sp>
        <p:nvSpPr>
          <p:cNvPr id="3" name="Content Placeholder 2">
            <a:extLst>
              <a:ext uri="{FF2B5EF4-FFF2-40B4-BE49-F238E27FC236}">
                <a16:creationId xmlns:a16="http://schemas.microsoft.com/office/drawing/2014/main" id="{D6821856-61C5-BEE6-75D6-3EDFE572992B}"/>
              </a:ext>
            </a:extLst>
          </p:cNvPr>
          <p:cNvSpPr>
            <a:spLocks noGrp="1"/>
          </p:cNvSpPr>
          <p:nvPr>
            <p:ph sz="half" idx="1"/>
          </p:nvPr>
        </p:nvSpPr>
        <p:spPr/>
        <p:txBody>
          <a:bodyPr/>
          <a:lstStyle/>
          <a:p>
            <a:r>
              <a:rPr lang="en-US" sz="1800" b="1" dirty="0">
                <a:solidFill>
                  <a:srgbClr val="3E8482"/>
                </a:solidFill>
                <a:latin typeface="Aptos" panose="020B0004020202020204" pitchFamily="34" charset="0"/>
              </a:rPr>
              <a:t>Writing the Application</a:t>
            </a:r>
          </a:p>
          <a:p>
            <a:pPr lvl="1"/>
            <a:r>
              <a:rPr lang="en-US" cap="none" dirty="0">
                <a:latin typeface="Aptos" panose="020B0004020202020204" pitchFamily="34" charset="0"/>
              </a:rPr>
              <a:t>Work with both sponsors to make sure the application is one cohesive unit. Will require several edits and meetings</a:t>
            </a:r>
          </a:p>
          <a:p>
            <a:pPr lvl="1"/>
            <a:r>
              <a:rPr lang="en-US" cap="none" dirty="0">
                <a:latin typeface="Aptos" panose="020B0004020202020204" pitchFamily="34" charset="0"/>
              </a:rPr>
              <a:t>Be sure to follow guidelines for CV that backs up your narratives</a:t>
            </a:r>
          </a:p>
          <a:p>
            <a:pPr lvl="1"/>
            <a:r>
              <a:rPr lang="en-US" cap="none" dirty="0">
                <a:latin typeface="Aptos" panose="020B0004020202020204" pitchFamily="34" charset="0"/>
              </a:rPr>
              <a:t>Follow word count guidelines</a:t>
            </a:r>
          </a:p>
          <a:p>
            <a:pPr lvl="1"/>
            <a:r>
              <a:rPr lang="en-US" cap="none" dirty="0">
                <a:latin typeface="Aptos" panose="020B0004020202020204" pitchFamily="34" charset="0"/>
              </a:rPr>
              <a:t>Use a strong “I” voice</a:t>
            </a:r>
          </a:p>
          <a:p>
            <a:pPr lvl="1"/>
            <a:r>
              <a:rPr lang="en-US" cap="none" dirty="0">
                <a:latin typeface="Aptos" panose="020B0004020202020204" pitchFamily="34" charset="0"/>
              </a:rPr>
              <a:t>Describe national impact and/or scalable regional impact</a:t>
            </a:r>
          </a:p>
          <a:p>
            <a:pPr lvl="1"/>
            <a:endParaRPr lang="en-US" b="1" dirty="0"/>
          </a:p>
          <a:p>
            <a:pPr lvl="1"/>
            <a:endParaRPr lang="en-US" dirty="0"/>
          </a:p>
        </p:txBody>
      </p:sp>
      <p:sp>
        <p:nvSpPr>
          <p:cNvPr id="4" name="Content Placeholder 3">
            <a:extLst>
              <a:ext uri="{FF2B5EF4-FFF2-40B4-BE49-F238E27FC236}">
                <a16:creationId xmlns:a16="http://schemas.microsoft.com/office/drawing/2014/main" id="{04F340BA-86E2-1C31-5A05-2C6C61D7D834}"/>
              </a:ext>
            </a:extLst>
          </p:cNvPr>
          <p:cNvSpPr>
            <a:spLocks noGrp="1"/>
          </p:cNvSpPr>
          <p:nvPr>
            <p:ph sz="half" idx="2"/>
          </p:nvPr>
        </p:nvSpPr>
        <p:spPr/>
        <p:txBody>
          <a:bodyPr/>
          <a:lstStyle/>
          <a:p>
            <a:r>
              <a:rPr lang="en-US" sz="1800" b="1" dirty="0">
                <a:solidFill>
                  <a:srgbClr val="3E8482"/>
                </a:solidFill>
                <a:latin typeface="Aptos" panose="020B0004020202020204" pitchFamily="34" charset="0"/>
              </a:rPr>
              <a:t>What happens next? </a:t>
            </a:r>
          </a:p>
          <a:p>
            <a:pPr lvl="1"/>
            <a:r>
              <a:rPr lang="en-US" cap="none" dirty="0">
                <a:latin typeface="Aptos" panose="020B0004020202020204" pitchFamily="34" charset="0"/>
              </a:rPr>
              <a:t>Rigorous &amp; multi-level review process</a:t>
            </a:r>
          </a:p>
          <a:p>
            <a:pPr lvl="1"/>
            <a:r>
              <a:rPr lang="en-US" cap="none" dirty="0">
                <a:latin typeface="Aptos" panose="020B0004020202020204" pitchFamily="34" charset="0"/>
              </a:rPr>
              <a:t>If accepted must attend induction ceremony.  Can defer up to 1 year</a:t>
            </a:r>
          </a:p>
          <a:p>
            <a:pPr lvl="1"/>
            <a:r>
              <a:rPr lang="en-US" cap="none" dirty="0">
                <a:latin typeface="Aptos" panose="020B0004020202020204" pitchFamily="34" charset="0"/>
              </a:rPr>
              <a:t>Associated costs</a:t>
            </a:r>
          </a:p>
          <a:p>
            <a:pPr lvl="1"/>
            <a:r>
              <a:rPr lang="en-US" cap="none" dirty="0">
                <a:latin typeface="Aptos" panose="020B0004020202020204" pitchFamily="34" charset="0"/>
              </a:rPr>
              <a:t>Expectations as a fellow</a:t>
            </a:r>
          </a:p>
        </p:txBody>
      </p:sp>
      <p:pic>
        <p:nvPicPr>
          <p:cNvPr id="5" name="Picture 4">
            <a:extLst>
              <a:ext uri="{FF2B5EF4-FFF2-40B4-BE49-F238E27FC236}">
                <a16:creationId xmlns:a16="http://schemas.microsoft.com/office/drawing/2014/main" id="{ED6FC7E2-D66E-C724-6327-3C7C70C2D986}"/>
              </a:ext>
            </a:extLst>
          </p:cNvPr>
          <p:cNvPicPr>
            <a:picLocks noChangeAspect="1"/>
          </p:cNvPicPr>
          <p:nvPr/>
        </p:nvPicPr>
        <p:blipFill>
          <a:blip r:embed="rId2"/>
          <a:srcRect/>
          <a:stretch/>
        </p:blipFill>
        <p:spPr>
          <a:xfrm>
            <a:off x="9570665" y="455083"/>
            <a:ext cx="2211760" cy="319283"/>
          </a:xfrm>
          <a:prstGeom prst="rect">
            <a:avLst/>
          </a:prstGeom>
        </p:spPr>
      </p:pic>
    </p:spTree>
    <p:extLst>
      <p:ext uri="{BB962C8B-B14F-4D97-AF65-F5344CB8AC3E}">
        <p14:creationId xmlns:p14="http://schemas.microsoft.com/office/powerpoint/2010/main" val="2834918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2F66330-E287-0C5E-384A-BE8AAEBDFC9B}"/>
              </a:ext>
            </a:extLst>
          </p:cNvPr>
          <p:cNvSpPr>
            <a:spLocks noGrp="1"/>
          </p:cNvSpPr>
          <p:nvPr>
            <p:ph type="title"/>
          </p:nvPr>
        </p:nvSpPr>
        <p:spPr/>
        <p:txBody>
          <a:bodyPr>
            <a:normAutofit/>
          </a:bodyPr>
          <a:lstStyle/>
          <a:p>
            <a:pPr algn="ctr"/>
            <a:r>
              <a:rPr lang="en-US" sz="2800" b="1">
                <a:solidFill>
                  <a:srgbClr val="3E8482"/>
                </a:solidFill>
                <a:latin typeface="+mn-lt"/>
              </a:rPr>
              <a:t>REFLECTIONS ON MY FELLOWSHIP JOURNEY</a:t>
            </a:r>
            <a:endParaRPr lang="en-US" sz="2800" b="1" dirty="0">
              <a:solidFill>
                <a:srgbClr val="3E8482"/>
              </a:solidFill>
              <a:latin typeface="+mn-lt"/>
            </a:endParaRPr>
          </a:p>
        </p:txBody>
      </p:sp>
      <p:sp>
        <p:nvSpPr>
          <p:cNvPr id="6" name="Content Placeholder 5">
            <a:extLst>
              <a:ext uri="{FF2B5EF4-FFF2-40B4-BE49-F238E27FC236}">
                <a16:creationId xmlns:a16="http://schemas.microsoft.com/office/drawing/2014/main" id="{08E8FB13-00CA-2C55-9956-28E96668EC3D}"/>
              </a:ext>
            </a:extLst>
          </p:cNvPr>
          <p:cNvSpPr>
            <a:spLocks noGrp="1"/>
          </p:cNvSpPr>
          <p:nvPr>
            <p:ph idx="1"/>
          </p:nvPr>
        </p:nvSpPr>
        <p:spPr>
          <a:xfrm>
            <a:off x="838200" y="1690688"/>
            <a:ext cx="10515600" cy="4351338"/>
          </a:xfrm>
        </p:spPr>
        <p:txBody>
          <a:bodyPr>
            <a:normAutofit fontScale="92500"/>
          </a:bodyPr>
          <a:lstStyle/>
          <a:p>
            <a:pPr marL="0" indent="0">
              <a:buNone/>
            </a:pPr>
            <a:endParaRPr lang="en-US" sz="2800" i="0" dirty="0">
              <a:solidFill>
                <a:srgbClr val="4A4A4A"/>
              </a:solidFill>
              <a:effectLst/>
              <a:highlight>
                <a:srgbClr val="FFFFFF"/>
              </a:highlight>
              <a:latin typeface="Aptos" panose="020B0004020202020204" pitchFamily="34" charset="0"/>
            </a:endParaRPr>
          </a:p>
          <a:p>
            <a:pPr algn="l">
              <a:buFont typeface="Arial" panose="020B0604020202020204" pitchFamily="34" charset="0"/>
              <a:buChar char="•"/>
            </a:pPr>
            <a:r>
              <a:rPr lang="en-US" sz="2800" b="1" i="0" dirty="0">
                <a:solidFill>
                  <a:srgbClr val="4A4A4A"/>
                </a:solidFill>
                <a:effectLst/>
                <a:highlight>
                  <a:srgbClr val="FFFFFF"/>
                </a:highlight>
                <a:latin typeface="Aptos" panose="020B0004020202020204" pitchFamily="34" charset="0"/>
              </a:rPr>
              <a:t>Rosa Gonzalez-</a:t>
            </a:r>
            <a:r>
              <a:rPr lang="en-US" sz="2800" b="1" i="0" dirty="0" err="1">
                <a:solidFill>
                  <a:srgbClr val="4A4A4A"/>
                </a:solidFill>
                <a:effectLst/>
                <a:highlight>
                  <a:srgbClr val="FFFFFF"/>
                </a:highlight>
                <a:latin typeface="Aptos" panose="020B0004020202020204" pitchFamily="34" charset="0"/>
              </a:rPr>
              <a:t>Guarda</a:t>
            </a:r>
            <a:r>
              <a:rPr lang="en-US" sz="2800" i="0" dirty="0">
                <a:solidFill>
                  <a:srgbClr val="4A4A4A"/>
                </a:solidFill>
                <a:effectLst/>
                <a:highlight>
                  <a:srgbClr val="FFFFFF"/>
                </a:highlight>
                <a:latin typeface="Aptos" panose="020B0004020202020204" pitchFamily="34" charset="0"/>
              </a:rPr>
              <a:t>, PhD, MPH, RN, FAAN, RWJF Nurse Faculty Scholar Alum - Duke University School of Nursing</a:t>
            </a:r>
          </a:p>
          <a:p>
            <a:pPr algn="l">
              <a:buFont typeface="Arial" panose="020B0604020202020204" pitchFamily="34" charset="0"/>
              <a:buChar char="•"/>
            </a:pPr>
            <a:r>
              <a:rPr lang="en-US" sz="2800" b="1" i="0" dirty="0">
                <a:solidFill>
                  <a:srgbClr val="4A4A4A"/>
                </a:solidFill>
                <a:effectLst/>
                <a:highlight>
                  <a:srgbClr val="FFFFFF"/>
                </a:highlight>
                <a:latin typeface="Aptos" panose="020B0004020202020204" pitchFamily="34" charset="0"/>
              </a:rPr>
              <a:t>Alison Hernandez</a:t>
            </a:r>
            <a:r>
              <a:rPr lang="en-US" sz="2800" i="0" dirty="0">
                <a:solidFill>
                  <a:srgbClr val="4A4A4A"/>
                </a:solidFill>
                <a:effectLst/>
                <a:highlight>
                  <a:srgbClr val="FFFFFF"/>
                </a:highlight>
                <a:latin typeface="Aptos" panose="020B0004020202020204" pitchFamily="34" charset="0"/>
              </a:rPr>
              <a:t>, RN, PhD, RWJF Future of Nursing Scholar Alum - Policy Advisor, U.S. Senate Special Committee </a:t>
            </a:r>
            <a:r>
              <a:rPr lang="en-US" sz="2800" i="0">
                <a:solidFill>
                  <a:srgbClr val="4A4A4A"/>
                </a:solidFill>
                <a:effectLst/>
                <a:highlight>
                  <a:srgbClr val="FFFFFF"/>
                </a:highlight>
                <a:latin typeface="Aptos" panose="020B0004020202020204" pitchFamily="34" charset="0"/>
              </a:rPr>
              <a:t>on Aging</a:t>
            </a:r>
            <a:endParaRPr lang="en-US" sz="2800" i="0" dirty="0">
              <a:solidFill>
                <a:srgbClr val="4A4A4A"/>
              </a:solidFill>
              <a:effectLst/>
              <a:highlight>
                <a:srgbClr val="FFFFFF"/>
              </a:highlight>
              <a:latin typeface="Aptos" panose="020B0004020202020204" pitchFamily="34" charset="0"/>
            </a:endParaRPr>
          </a:p>
          <a:p>
            <a:pPr algn="l">
              <a:buFont typeface="Arial" panose="020B0604020202020204" pitchFamily="34" charset="0"/>
              <a:buChar char="•"/>
            </a:pPr>
            <a:r>
              <a:rPr lang="en-US" sz="2800" b="1" i="0" dirty="0">
                <a:solidFill>
                  <a:srgbClr val="4A4A4A"/>
                </a:solidFill>
                <a:effectLst/>
                <a:highlight>
                  <a:srgbClr val="FFFFFF"/>
                </a:highlight>
                <a:latin typeface="Aptos" panose="020B0004020202020204" pitchFamily="34" charset="0"/>
              </a:rPr>
              <a:t>Ashley Darcy Mahoney</a:t>
            </a:r>
            <a:r>
              <a:rPr lang="en-US" sz="2800" i="0" dirty="0">
                <a:solidFill>
                  <a:srgbClr val="4A4A4A"/>
                </a:solidFill>
                <a:effectLst/>
                <a:highlight>
                  <a:srgbClr val="FFFFFF"/>
                </a:highlight>
                <a:latin typeface="Aptos" panose="020B0004020202020204" pitchFamily="34" charset="0"/>
              </a:rPr>
              <a:t>, PhD, RN, NNP-BC, FAAN, RWJF Nurse Faculty Scholar Alum – Professor and senior associate Dean for Faculty Affairs, The George Washington University School of Nursing</a:t>
            </a:r>
          </a:p>
          <a:p>
            <a:pPr algn="l">
              <a:buFont typeface="Arial" panose="020B0604020202020204" pitchFamily="34" charset="0"/>
              <a:buChar char="•"/>
            </a:pPr>
            <a:r>
              <a:rPr lang="en-US" sz="2800" b="1" i="0" dirty="0">
                <a:solidFill>
                  <a:srgbClr val="4A4A4A"/>
                </a:solidFill>
                <a:effectLst/>
                <a:highlight>
                  <a:srgbClr val="FFFFFF"/>
                </a:highlight>
                <a:latin typeface="Aptos" panose="020B0004020202020204" pitchFamily="34" charset="0"/>
              </a:rPr>
              <a:t>Keesha Roach</a:t>
            </a:r>
            <a:r>
              <a:rPr lang="en-US" sz="2800" i="0" dirty="0">
                <a:solidFill>
                  <a:srgbClr val="4A4A4A"/>
                </a:solidFill>
                <a:effectLst/>
                <a:highlight>
                  <a:srgbClr val="FFFFFF"/>
                </a:highlight>
                <a:latin typeface="Aptos" panose="020B0004020202020204" pitchFamily="34" charset="0"/>
              </a:rPr>
              <a:t>, PhD, RN, RWJF Future of Nursing Scholar Alum - The University of Tennessee Health Science Center</a:t>
            </a:r>
            <a:endParaRPr lang="en-US" dirty="0"/>
          </a:p>
        </p:txBody>
      </p:sp>
    </p:spTree>
    <p:extLst>
      <p:ext uri="{BB962C8B-B14F-4D97-AF65-F5344CB8AC3E}">
        <p14:creationId xmlns:p14="http://schemas.microsoft.com/office/powerpoint/2010/main" val="3117619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BEC4D-0C17-004A-5AB9-F70AB2EBC52A}"/>
              </a:ext>
            </a:extLst>
          </p:cNvPr>
          <p:cNvSpPr>
            <a:spLocks noGrp="1"/>
          </p:cNvSpPr>
          <p:nvPr>
            <p:ph type="title"/>
          </p:nvPr>
        </p:nvSpPr>
        <p:spPr>
          <a:xfrm>
            <a:off x="838200" y="1177748"/>
            <a:ext cx="10515600" cy="4502504"/>
          </a:xfrm>
        </p:spPr>
        <p:txBody>
          <a:bodyPr>
            <a:noAutofit/>
          </a:bodyPr>
          <a:lstStyle/>
          <a:p>
            <a:pPr algn="ctr"/>
            <a:r>
              <a:rPr lang="en-US" sz="4000" b="1" dirty="0">
                <a:solidFill>
                  <a:srgbClr val="3E8482"/>
                </a:solidFill>
                <a:latin typeface="Aptos" panose="020B0004020202020204" pitchFamily="34" charset="0"/>
              </a:rPr>
              <a:t>Reflections on My Fellowship Journey: </a:t>
            </a:r>
            <a:br>
              <a:rPr lang="en-US" sz="4000" b="1" dirty="0">
                <a:solidFill>
                  <a:srgbClr val="3E8482"/>
                </a:solidFill>
                <a:latin typeface="Aptos" panose="020B0004020202020204" pitchFamily="34" charset="0"/>
              </a:rPr>
            </a:br>
            <a:br>
              <a:rPr lang="en-US" sz="4000" b="1" dirty="0">
                <a:solidFill>
                  <a:srgbClr val="3E8482"/>
                </a:solidFill>
                <a:latin typeface="Aptos" panose="020B0004020202020204" pitchFamily="34" charset="0"/>
              </a:rPr>
            </a:br>
            <a:r>
              <a:rPr lang="en-US" sz="3200" b="1" dirty="0">
                <a:latin typeface="Aptos" panose="020B0004020202020204" pitchFamily="34" charset="0"/>
              </a:rPr>
              <a:t>What led you to apply at that time?</a:t>
            </a:r>
            <a:br>
              <a:rPr lang="en-US" sz="3200" b="1" dirty="0">
                <a:latin typeface="Aptos" panose="020B0004020202020204" pitchFamily="34" charset="0"/>
              </a:rPr>
            </a:br>
            <a:br>
              <a:rPr lang="en-US" sz="3200" b="1" dirty="0">
                <a:latin typeface="Aptos" panose="020B0004020202020204" pitchFamily="34" charset="0"/>
              </a:rPr>
            </a:br>
            <a:r>
              <a:rPr lang="en-US" sz="3200" b="1" dirty="0">
                <a:latin typeface="Aptos" panose="020B0004020202020204" pitchFamily="34" charset="0"/>
              </a:rPr>
              <a:t>How did you select your sponsors &amp; work with them?</a:t>
            </a:r>
            <a:br>
              <a:rPr lang="en-US" sz="3200" b="1" dirty="0">
                <a:latin typeface="Aptos" panose="020B0004020202020204" pitchFamily="34" charset="0"/>
              </a:rPr>
            </a:br>
            <a:br>
              <a:rPr lang="en-US" sz="3200" b="1" dirty="0">
                <a:latin typeface="Aptos" panose="020B0004020202020204" pitchFamily="34" charset="0"/>
              </a:rPr>
            </a:br>
            <a:r>
              <a:rPr lang="en-US" sz="3200" b="1" dirty="0">
                <a:latin typeface="Aptos" panose="020B0004020202020204" pitchFamily="34" charset="0"/>
              </a:rPr>
              <a:t>Suggestions for those considering application</a:t>
            </a:r>
            <a:br>
              <a:rPr lang="en-US" sz="3200" b="1" dirty="0">
                <a:latin typeface="Aptos" panose="020B0004020202020204" pitchFamily="34" charset="0"/>
              </a:rPr>
            </a:br>
            <a:endParaRPr lang="en-US" sz="3200" b="1" dirty="0"/>
          </a:p>
        </p:txBody>
      </p:sp>
      <p:pic>
        <p:nvPicPr>
          <p:cNvPr id="6" name="Picture 5">
            <a:extLst>
              <a:ext uri="{FF2B5EF4-FFF2-40B4-BE49-F238E27FC236}">
                <a16:creationId xmlns:a16="http://schemas.microsoft.com/office/drawing/2014/main" id="{FEE04710-B7D7-3070-2B6D-9A267C19FD40}"/>
              </a:ext>
            </a:extLst>
          </p:cNvPr>
          <p:cNvPicPr>
            <a:picLocks noChangeAspect="1"/>
          </p:cNvPicPr>
          <p:nvPr/>
        </p:nvPicPr>
        <p:blipFill>
          <a:blip r:embed="rId2"/>
          <a:srcRect/>
          <a:stretch/>
        </p:blipFill>
        <p:spPr>
          <a:xfrm>
            <a:off x="9570665" y="455083"/>
            <a:ext cx="2211760" cy="319283"/>
          </a:xfrm>
          <a:prstGeom prst="rect">
            <a:avLst/>
          </a:prstGeom>
        </p:spPr>
      </p:pic>
    </p:spTree>
    <p:extLst>
      <p:ext uri="{BB962C8B-B14F-4D97-AF65-F5344CB8AC3E}">
        <p14:creationId xmlns:p14="http://schemas.microsoft.com/office/powerpoint/2010/main" val="1082741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BEC4D-0C17-004A-5AB9-F70AB2EBC52A}"/>
              </a:ext>
            </a:extLst>
          </p:cNvPr>
          <p:cNvSpPr>
            <a:spLocks noGrp="1"/>
          </p:cNvSpPr>
          <p:nvPr>
            <p:ph type="title"/>
          </p:nvPr>
        </p:nvSpPr>
        <p:spPr>
          <a:xfrm>
            <a:off x="838200" y="1177748"/>
            <a:ext cx="10515600" cy="4502504"/>
          </a:xfrm>
        </p:spPr>
        <p:txBody>
          <a:bodyPr>
            <a:normAutofit/>
          </a:bodyPr>
          <a:lstStyle/>
          <a:p>
            <a:pPr algn="ctr"/>
            <a:r>
              <a:rPr lang="en-US" sz="9600" b="1" dirty="0">
                <a:solidFill>
                  <a:srgbClr val="3E8482"/>
                </a:solidFill>
              </a:rPr>
              <a:t>Q&amp;A</a:t>
            </a:r>
          </a:p>
        </p:txBody>
      </p:sp>
      <p:pic>
        <p:nvPicPr>
          <p:cNvPr id="6" name="Picture 5">
            <a:extLst>
              <a:ext uri="{FF2B5EF4-FFF2-40B4-BE49-F238E27FC236}">
                <a16:creationId xmlns:a16="http://schemas.microsoft.com/office/drawing/2014/main" id="{FEE04710-B7D7-3070-2B6D-9A267C19FD40}"/>
              </a:ext>
            </a:extLst>
          </p:cNvPr>
          <p:cNvPicPr>
            <a:picLocks noChangeAspect="1"/>
          </p:cNvPicPr>
          <p:nvPr/>
        </p:nvPicPr>
        <p:blipFill>
          <a:blip r:embed="rId2"/>
          <a:srcRect/>
          <a:stretch/>
        </p:blipFill>
        <p:spPr>
          <a:xfrm>
            <a:off x="9570665" y="455083"/>
            <a:ext cx="2211760" cy="319283"/>
          </a:xfrm>
          <a:prstGeom prst="rect">
            <a:avLst/>
          </a:prstGeom>
        </p:spPr>
      </p:pic>
    </p:spTree>
    <p:extLst>
      <p:ext uri="{BB962C8B-B14F-4D97-AF65-F5344CB8AC3E}">
        <p14:creationId xmlns:p14="http://schemas.microsoft.com/office/powerpoint/2010/main" val="85584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849D-0E65-BF9C-336C-3B093A280EE7}"/>
              </a:ext>
            </a:extLst>
          </p:cNvPr>
          <p:cNvSpPr txBox="1"/>
          <p:nvPr/>
        </p:nvSpPr>
        <p:spPr>
          <a:xfrm>
            <a:off x="391886" y="1763102"/>
            <a:ext cx="11633200" cy="1815882"/>
          </a:xfrm>
          <a:prstGeom prst="rect">
            <a:avLst/>
          </a:prstGeom>
          <a:noFill/>
        </p:spPr>
        <p:txBody>
          <a:bodyPr wrap="square" numCol="1" spcCol="731520" rtlCol="0">
            <a:spAutoFit/>
          </a:bodyPr>
          <a:lstStyle/>
          <a:p>
            <a:pPr defTabSz="932779">
              <a:spcAft>
                <a:spcPts val="606"/>
              </a:spcAft>
            </a:pPr>
            <a:r>
              <a:rPr lang="en-US" sz="2800" b="0" i="0" dirty="0">
                <a:solidFill>
                  <a:srgbClr val="4A4A4A"/>
                </a:solidFill>
                <a:effectLst/>
                <a:highlight>
                  <a:srgbClr val="FFFFFF"/>
                </a:highlight>
                <a:latin typeface="Aptos" panose="020B0004020202020204" pitchFamily="34" charset="0"/>
              </a:rPr>
              <a:t>Well suited for frontline managers and nursing supervisors, first-time managers, or individuals preparing to transition into a first-level managerial role across the field of nursing including clinical, academia and public health.</a:t>
            </a:r>
            <a:endParaRPr lang="en-US" sz="2600" dirty="0">
              <a:latin typeface="Aptos" panose="020B0004020202020204" pitchFamily="34" charset="0"/>
            </a:endParaRPr>
          </a:p>
        </p:txBody>
      </p:sp>
      <p:sp>
        <p:nvSpPr>
          <p:cNvPr id="4" name="TextBox 3">
            <a:extLst>
              <a:ext uri="{FF2B5EF4-FFF2-40B4-BE49-F238E27FC236}">
                <a16:creationId xmlns:a16="http://schemas.microsoft.com/office/drawing/2014/main" id="{4383A2CB-2929-BBF2-45DB-34D9239DA84A}"/>
              </a:ext>
            </a:extLst>
          </p:cNvPr>
          <p:cNvSpPr txBox="1"/>
          <p:nvPr/>
        </p:nvSpPr>
        <p:spPr>
          <a:xfrm>
            <a:off x="2180442" y="920615"/>
            <a:ext cx="8056088" cy="523220"/>
          </a:xfrm>
          <a:prstGeom prst="rect">
            <a:avLst/>
          </a:prstGeom>
          <a:noFill/>
        </p:spPr>
        <p:txBody>
          <a:bodyPr wrap="square">
            <a:spAutoFit/>
          </a:bodyPr>
          <a:lstStyle/>
          <a:p>
            <a:r>
              <a:rPr lang="en-US" sz="2800" b="1" dirty="0">
                <a:solidFill>
                  <a:srgbClr val="3E8482"/>
                </a:solidFill>
              </a:rPr>
              <a:t>NURSETRUST EMERGING LEADER FELLOWSHIP</a:t>
            </a:r>
            <a:endParaRPr lang="en-US" sz="2800" dirty="0"/>
          </a:p>
        </p:txBody>
      </p:sp>
      <p:pic>
        <p:nvPicPr>
          <p:cNvPr id="6" name="Picture 5">
            <a:extLst>
              <a:ext uri="{FF2B5EF4-FFF2-40B4-BE49-F238E27FC236}">
                <a16:creationId xmlns:a16="http://schemas.microsoft.com/office/drawing/2014/main" id="{BC3AED8A-E5A6-941C-74AD-22CC92E2427D}"/>
              </a:ext>
            </a:extLst>
          </p:cNvPr>
          <p:cNvPicPr>
            <a:picLocks noChangeAspect="1"/>
          </p:cNvPicPr>
          <p:nvPr/>
        </p:nvPicPr>
        <p:blipFill>
          <a:blip r:embed="rId2"/>
          <a:srcRect/>
          <a:stretch/>
        </p:blipFill>
        <p:spPr>
          <a:xfrm>
            <a:off x="9570665" y="455083"/>
            <a:ext cx="2211760" cy="319283"/>
          </a:xfrm>
          <a:prstGeom prst="rect">
            <a:avLst/>
          </a:prstGeom>
        </p:spPr>
      </p:pic>
      <p:sp>
        <p:nvSpPr>
          <p:cNvPr id="8" name="TextBox 7">
            <a:extLst>
              <a:ext uri="{FF2B5EF4-FFF2-40B4-BE49-F238E27FC236}">
                <a16:creationId xmlns:a16="http://schemas.microsoft.com/office/drawing/2014/main" id="{8DFA7FEA-2A14-CE7A-2875-1E5E0B926C79}"/>
              </a:ext>
            </a:extLst>
          </p:cNvPr>
          <p:cNvSpPr txBox="1"/>
          <p:nvPr/>
        </p:nvSpPr>
        <p:spPr>
          <a:xfrm>
            <a:off x="4362329" y="3898251"/>
            <a:ext cx="7588936" cy="2585323"/>
          </a:xfrm>
          <a:prstGeom prst="rect">
            <a:avLst/>
          </a:prstGeom>
          <a:noFill/>
        </p:spPr>
        <p:txBody>
          <a:bodyPr wrap="square">
            <a:spAutoFit/>
          </a:bodyPr>
          <a:lstStyle/>
          <a:p>
            <a:r>
              <a:rPr lang="en-US" b="0" i="1" dirty="0">
                <a:solidFill>
                  <a:srgbClr val="4A4A4A"/>
                </a:solidFill>
                <a:effectLst/>
                <a:highlight>
                  <a:srgbClr val="FFFFFF"/>
                </a:highlight>
                <a:latin typeface="Aptos" panose="020B0004020202020204" pitchFamily="34" charset="0"/>
              </a:rPr>
              <a:t>"The fellowship has proven to be a truly transformative experience. The leadership skills I developed through the course empowered me to secure a new leadership position within a different department of the same organization. Now, not only am I invited to participate in meetings with senior leaders, but my ideas and innovations are also given serious consideration, aligning closely with the organization’s mission and vision. This sense of empowerment is truly inspiring and has motivated me to continue my journey in nursing leadership." </a:t>
            </a:r>
            <a:r>
              <a:rPr lang="en-US" b="1" i="0" dirty="0" err="1">
                <a:solidFill>
                  <a:srgbClr val="4A4A4A"/>
                </a:solidFill>
                <a:effectLst/>
                <a:highlight>
                  <a:srgbClr val="FFFFFF"/>
                </a:highlight>
                <a:latin typeface="Aptos" panose="020B0004020202020204" pitchFamily="34" charset="0"/>
              </a:rPr>
              <a:t>Yolaine</a:t>
            </a:r>
            <a:r>
              <a:rPr lang="en-US" b="1" i="0" dirty="0">
                <a:solidFill>
                  <a:srgbClr val="4A4A4A"/>
                </a:solidFill>
                <a:effectLst/>
                <a:highlight>
                  <a:srgbClr val="FFFFFF"/>
                </a:highlight>
                <a:latin typeface="Aptos" panose="020B0004020202020204" pitchFamily="34" charset="0"/>
              </a:rPr>
              <a:t> </a:t>
            </a:r>
            <a:r>
              <a:rPr lang="en-US" b="1" i="0" dirty="0" err="1">
                <a:solidFill>
                  <a:srgbClr val="4A4A4A"/>
                </a:solidFill>
                <a:effectLst/>
                <a:highlight>
                  <a:srgbClr val="FFFFFF"/>
                </a:highlight>
                <a:latin typeface="Aptos" panose="020B0004020202020204" pitchFamily="34" charset="0"/>
              </a:rPr>
              <a:t>Nozile</a:t>
            </a:r>
            <a:r>
              <a:rPr lang="en-US" b="1" i="0" dirty="0">
                <a:solidFill>
                  <a:srgbClr val="4A4A4A"/>
                </a:solidFill>
                <a:effectLst/>
                <a:highlight>
                  <a:srgbClr val="FFFFFF"/>
                </a:highlight>
                <a:latin typeface="Aptos" panose="020B0004020202020204" pitchFamily="34" charset="0"/>
              </a:rPr>
              <a:t>, RN, MSN, CLNC, FCN - HANA-I, Emerging Leader Cohort 2024</a:t>
            </a:r>
            <a:endParaRPr lang="en-US" dirty="0">
              <a:latin typeface="Aptos" panose="020B0004020202020204" pitchFamily="34" charset="0"/>
            </a:endParaRPr>
          </a:p>
        </p:txBody>
      </p:sp>
      <p:sp>
        <p:nvSpPr>
          <p:cNvPr id="9" name="TextBox 8">
            <a:extLst>
              <a:ext uri="{FF2B5EF4-FFF2-40B4-BE49-F238E27FC236}">
                <a16:creationId xmlns:a16="http://schemas.microsoft.com/office/drawing/2014/main" id="{1A709E35-8BB7-67AA-D1C2-096EE0FBFA4D}"/>
              </a:ext>
            </a:extLst>
          </p:cNvPr>
          <p:cNvSpPr txBox="1"/>
          <p:nvPr/>
        </p:nvSpPr>
        <p:spPr>
          <a:xfrm>
            <a:off x="521267" y="3898251"/>
            <a:ext cx="3404246" cy="1754326"/>
          </a:xfrm>
          <a:prstGeom prst="rect">
            <a:avLst/>
          </a:prstGeom>
          <a:noFill/>
        </p:spPr>
        <p:txBody>
          <a:bodyPr wrap="square">
            <a:spAutoFit/>
          </a:bodyPr>
          <a:lstStyle/>
          <a:p>
            <a:r>
              <a:rPr lang="en-US" b="1" i="1" dirty="0">
                <a:solidFill>
                  <a:srgbClr val="3E8482"/>
                </a:solidFill>
                <a:highlight>
                  <a:srgbClr val="FFFFFF"/>
                </a:highlight>
              </a:rPr>
              <a:t>DEADLINE: OCTOBER 3, 2024</a:t>
            </a:r>
          </a:p>
          <a:p>
            <a:r>
              <a:rPr lang="en-US" b="1" i="1" dirty="0">
                <a:solidFill>
                  <a:srgbClr val="3E8482"/>
                </a:solidFill>
                <a:highlight>
                  <a:srgbClr val="FFFFFF"/>
                </a:highlight>
              </a:rPr>
              <a:t>LEARN MORE AND APPLY HERE </a:t>
            </a:r>
          </a:p>
          <a:p>
            <a:endParaRPr lang="en-US" i="1" dirty="0">
              <a:solidFill>
                <a:srgbClr val="4A4A4A"/>
              </a:solidFill>
              <a:highlight>
                <a:srgbClr val="FFFFFF"/>
              </a:highlight>
            </a:endParaRPr>
          </a:p>
          <a:p>
            <a:r>
              <a:rPr lang="en-US" dirty="0"/>
              <a:t>https://nursetrust.memberclicks.net/fellowship-program-overview</a:t>
            </a:r>
          </a:p>
        </p:txBody>
      </p:sp>
    </p:spTree>
    <p:extLst>
      <p:ext uri="{BB962C8B-B14F-4D97-AF65-F5344CB8AC3E}">
        <p14:creationId xmlns:p14="http://schemas.microsoft.com/office/powerpoint/2010/main" val="197303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849D-0E65-BF9C-336C-3B093A280EE7}"/>
              </a:ext>
            </a:extLst>
          </p:cNvPr>
          <p:cNvSpPr txBox="1"/>
          <p:nvPr/>
        </p:nvSpPr>
        <p:spPr>
          <a:xfrm>
            <a:off x="391886" y="1763102"/>
            <a:ext cx="11633200" cy="5463034"/>
          </a:xfrm>
          <a:prstGeom prst="rect">
            <a:avLst/>
          </a:prstGeom>
          <a:noFill/>
        </p:spPr>
        <p:txBody>
          <a:bodyPr wrap="square" numCol="2" spcCol="731520" rtlCol="0">
            <a:spAutoFit/>
          </a:bodyPr>
          <a:lstStyle/>
          <a:p>
            <a:pPr defTabSz="932779">
              <a:spcAft>
                <a:spcPts val="606"/>
              </a:spcAft>
            </a:pPr>
            <a:r>
              <a:rPr lang="en-US" sz="2800" b="1" kern="1200" dirty="0" err="1">
                <a:solidFill>
                  <a:srgbClr val="3E8482"/>
                </a:solidFill>
                <a:ea typeface="+mn-ea"/>
                <a:cs typeface="+mn-cs"/>
              </a:rPr>
              <a:t>TRUSTed</a:t>
            </a:r>
            <a:r>
              <a:rPr lang="en-US" sz="2800" b="1" kern="1200" dirty="0">
                <a:solidFill>
                  <a:srgbClr val="3E8482"/>
                </a:solidFill>
                <a:ea typeface="+mn-ea"/>
                <a:cs typeface="+mn-cs"/>
              </a:rPr>
              <a:t> Conversations:	 </a:t>
            </a:r>
            <a:r>
              <a:rPr lang="en-US" sz="2800" b="1" i="1" kern="1200" dirty="0">
                <a:solidFill>
                  <a:srgbClr val="3E8482"/>
                </a:solidFill>
                <a:ea typeface="+mn-ea"/>
                <a:cs typeface="+mn-cs"/>
              </a:rPr>
              <a:t>Conversations on Healthcare</a:t>
            </a:r>
            <a:br>
              <a:rPr lang="en-US" sz="2600" b="1" i="1" kern="1200" dirty="0">
                <a:solidFill>
                  <a:schemeClr val="tx1"/>
                </a:solidFill>
                <a:ea typeface="+mn-ea"/>
                <a:cs typeface="+mn-cs"/>
              </a:rPr>
            </a:br>
            <a:r>
              <a:rPr lang="en-US" sz="2600" kern="1200" dirty="0">
                <a:solidFill>
                  <a:schemeClr val="tx1"/>
                </a:solidFill>
                <a:ea typeface="+mn-ea"/>
                <a:cs typeface="+mn-cs"/>
              </a:rPr>
              <a:t>September 24, 2024</a:t>
            </a:r>
            <a:br>
              <a:rPr lang="en-US" sz="2600" kern="1200" dirty="0">
                <a:solidFill>
                  <a:schemeClr val="tx1"/>
                </a:solidFill>
                <a:ea typeface="+mn-ea"/>
                <a:cs typeface="+mn-cs"/>
              </a:rPr>
            </a:br>
            <a:r>
              <a:rPr lang="en-US" sz="2600" kern="1200" dirty="0">
                <a:solidFill>
                  <a:schemeClr val="tx1"/>
                </a:solidFill>
                <a:ea typeface="+mn-ea"/>
                <a:cs typeface="+mn-cs"/>
              </a:rPr>
              <a:t>4:00pm ET</a:t>
            </a:r>
            <a:br>
              <a:rPr lang="en-US" sz="2600" kern="1200" dirty="0">
                <a:solidFill>
                  <a:schemeClr val="tx1"/>
                </a:solidFill>
                <a:ea typeface="+mn-ea"/>
                <a:cs typeface="+mn-cs"/>
              </a:rPr>
            </a:br>
            <a:r>
              <a:rPr lang="en-US" sz="2600" kern="1200" dirty="0">
                <a:solidFill>
                  <a:schemeClr val="tx1"/>
                </a:solidFill>
                <a:ea typeface="+mn-ea"/>
                <a:cs typeface="+mn-cs"/>
              </a:rPr>
              <a:t>Open to Everyone – No Fee </a:t>
            </a:r>
          </a:p>
          <a:p>
            <a:pPr defTabSz="932779">
              <a:spcAft>
                <a:spcPts val="606"/>
              </a:spcAft>
            </a:pPr>
            <a:endParaRPr lang="en-US" sz="2600" dirty="0"/>
          </a:p>
          <a:p>
            <a:pPr defTabSz="932779">
              <a:spcAft>
                <a:spcPts val="606"/>
              </a:spcAft>
            </a:pPr>
            <a:r>
              <a:rPr lang="en-US" sz="2600" kern="1200" dirty="0">
                <a:solidFill>
                  <a:schemeClr val="tx1"/>
                </a:solidFill>
                <a:ea typeface="+mn-ea"/>
                <a:cs typeface="+mn-cs"/>
              </a:rPr>
              <a:t>Registration link and more info - </a:t>
            </a:r>
          </a:p>
          <a:p>
            <a:pPr defTabSz="932779">
              <a:spcAft>
                <a:spcPts val="606"/>
              </a:spcAft>
            </a:pPr>
            <a:r>
              <a:rPr lang="en-US" sz="2600" kern="1200" dirty="0">
                <a:solidFill>
                  <a:schemeClr val="tx1"/>
                </a:solidFill>
                <a:ea typeface="+mn-ea"/>
                <a:cs typeface="+mn-cs"/>
                <a:hlinkClick r:id="rId2"/>
              </a:rPr>
              <a:t>https://nursetrust.memberclicks.net/trusted-conversations</a:t>
            </a:r>
            <a:r>
              <a:rPr lang="en-US" sz="2600" kern="1200" dirty="0">
                <a:solidFill>
                  <a:schemeClr val="tx1"/>
                </a:solidFill>
                <a:ea typeface="+mn-ea"/>
                <a:cs typeface="+mn-cs"/>
              </a:rPr>
              <a:t> </a:t>
            </a:r>
            <a:endParaRPr lang="en-US" sz="2600" dirty="0">
              <a:solidFill>
                <a:srgbClr val="000000"/>
              </a:solidFill>
            </a:endParaRPr>
          </a:p>
          <a:p>
            <a:pPr defTabSz="932779">
              <a:spcAft>
                <a:spcPts val="606"/>
              </a:spcAft>
            </a:pPr>
            <a:endParaRPr lang="en-US" sz="2600" dirty="0">
              <a:solidFill>
                <a:srgbClr val="000000"/>
              </a:solidFill>
            </a:endParaRPr>
          </a:p>
          <a:p>
            <a:pPr defTabSz="932779">
              <a:spcAft>
                <a:spcPts val="606"/>
              </a:spcAft>
            </a:pPr>
            <a:endParaRPr lang="en-US" sz="2600" dirty="0">
              <a:solidFill>
                <a:srgbClr val="000000"/>
              </a:solidFill>
            </a:endParaRPr>
          </a:p>
          <a:p>
            <a:pPr defTabSz="932779">
              <a:spcAft>
                <a:spcPts val="606"/>
              </a:spcAft>
            </a:pPr>
            <a:endParaRPr lang="en-US" sz="2600" dirty="0">
              <a:solidFill>
                <a:srgbClr val="000000"/>
              </a:solidFill>
            </a:endParaRPr>
          </a:p>
          <a:p>
            <a:pPr defTabSz="932779">
              <a:spcAft>
                <a:spcPts val="606"/>
              </a:spcAft>
            </a:pPr>
            <a:r>
              <a:rPr lang="en-US" sz="2800" b="1" i="0" dirty="0">
                <a:solidFill>
                  <a:srgbClr val="3E8482"/>
                </a:solidFill>
                <a:effectLst/>
                <a:highlight>
                  <a:srgbClr val="FFFFFF"/>
                </a:highlight>
              </a:rPr>
              <a:t>Margaret </a:t>
            </a:r>
            <a:r>
              <a:rPr lang="en-US" sz="2800" b="1" i="0" dirty="0" err="1">
                <a:solidFill>
                  <a:srgbClr val="3E8482"/>
                </a:solidFill>
                <a:effectLst/>
                <a:highlight>
                  <a:srgbClr val="FFFFFF"/>
                </a:highlight>
              </a:rPr>
              <a:t>Flinter</a:t>
            </a:r>
            <a:r>
              <a:rPr lang="en-US" sz="2800" b="1" i="0" dirty="0">
                <a:solidFill>
                  <a:srgbClr val="3E8482"/>
                </a:solidFill>
                <a:effectLst/>
                <a:highlight>
                  <a:srgbClr val="FFFFFF"/>
                </a:highlight>
              </a:rPr>
              <a:t>, APRN, PhD, c-FNP, FAAN, RWJF Executive Nurse Fellow Alum</a:t>
            </a:r>
            <a:r>
              <a:rPr lang="en-US" sz="2600" b="0" i="0" dirty="0">
                <a:solidFill>
                  <a:srgbClr val="4A4A4A"/>
                </a:solidFill>
                <a:effectLst/>
                <a:highlight>
                  <a:srgbClr val="FFFFFF"/>
                </a:highlight>
              </a:rPr>
              <a:t>, will join us to discuss the podcast, </a:t>
            </a:r>
            <a:r>
              <a:rPr lang="en-US" sz="2600" b="0" i="0" u="sng" dirty="0">
                <a:solidFill>
                  <a:srgbClr val="3E8482"/>
                </a:solidFill>
                <a:effectLst/>
                <a:highlight>
                  <a:srgbClr val="FFFFFF"/>
                </a:highlight>
                <a:hlinkClick r:id="rId3" tooltip="https://www.chcradio.com/"/>
              </a:rPr>
              <a:t>Conversations on Healthcare,</a:t>
            </a:r>
            <a:r>
              <a:rPr lang="en-US" sz="2600" b="0" i="0" dirty="0">
                <a:solidFill>
                  <a:srgbClr val="4A4A4A"/>
                </a:solidFill>
                <a:effectLst/>
                <a:highlight>
                  <a:srgbClr val="FFFFFF"/>
                </a:highlight>
              </a:rPr>
              <a:t> which she has co-hosted with Mark </a:t>
            </a:r>
            <a:r>
              <a:rPr lang="en-US" sz="2600" b="0" i="0" dirty="0" err="1">
                <a:solidFill>
                  <a:srgbClr val="4A4A4A"/>
                </a:solidFill>
                <a:effectLst/>
                <a:highlight>
                  <a:srgbClr val="FFFFFF"/>
                </a:highlight>
              </a:rPr>
              <a:t>Masselli</a:t>
            </a:r>
            <a:r>
              <a:rPr lang="en-US" sz="2600" b="0" i="0" dirty="0">
                <a:solidFill>
                  <a:srgbClr val="4A4A4A"/>
                </a:solidFill>
                <a:effectLst/>
                <a:highlight>
                  <a:srgbClr val="FFFFFF"/>
                </a:highlight>
              </a:rPr>
              <a:t> for many years. The program brings in national and global health and healthcare leaders on health policy, innovation, technology, and global health. You don't want to miss this unique opportunity! </a:t>
            </a:r>
            <a:endParaRPr lang="en-US" sz="2600" dirty="0">
              <a:solidFill>
                <a:srgbClr val="000000"/>
              </a:solidFill>
            </a:endParaRPr>
          </a:p>
        </p:txBody>
      </p:sp>
      <p:sp>
        <p:nvSpPr>
          <p:cNvPr id="4" name="TextBox 3">
            <a:extLst>
              <a:ext uri="{FF2B5EF4-FFF2-40B4-BE49-F238E27FC236}">
                <a16:creationId xmlns:a16="http://schemas.microsoft.com/office/drawing/2014/main" id="{4383A2CB-2929-BBF2-45DB-34D9239DA84A}"/>
              </a:ext>
            </a:extLst>
          </p:cNvPr>
          <p:cNvSpPr txBox="1"/>
          <p:nvPr/>
        </p:nvSpPr>
        <p:spPr>
          <a:xfrm>
            <a:off x="3108911" y="914791"/>
            <a:ext cx="5974178" cy="523220"/>
          </a:xfrm>
          <a:prstGeom prst="rect">
            <a:avLst/>
          </a:prstGeom>
          <a:noFill/>
        </p:spPr>
        <p:txBody>
          <a:bodyPr wrap="square">
            <a:spAutoFit/>
          </a:bodyPr>
          <a:lstStyle/>
          <a:p>
            <a:r>
              <a:rPr lang="en-US" sz="2800" b="1" dirty="0">
                <a:solidFill>
                  <a:srgbClr val="3E8482"/>
                </a:solidFill>
              </a:rPr>
              <a:t>UPCOMING NURSETRUST EVENTS</a:t>
            </a:r>
            <a:endParaRPr lang="en-US" sz="2800" dirty="0"/>
          </a:p>
        </p:txBody>
      </p:sp>
      <p:pic>
        <p:nvPicPr>
          <p:cNvPr id="6" name="Picture 5">
            <a:extLst>
              <a:ext uri="{FF2B5EF4-FFF2-40B4-BE49-F238E27FC236}">
                <a16:creationId xmlns:a16="http://schemas.microsoft.com/office/drawing/2014/main" id="{BC3AED8A-E5A6-941C-74AD-22CC92E2427D}"/>
              </a:ext>
            </a:extLst>
          </p:cNvPr>
          <p:cNvPicPr>
            <a:picLocks noChangeAspect="1"/>
          </p:cNvPicPr>
          <p:nvPr/>
        </p:nvPicPr>
        <p:blipFill>
          <a:blip r:embed="rId4"/>
          <a:srcRect/>
          <a:stretch/>
        </p:blipFill>
        <p:spPr>
          <a:xfrm>
            <a:off x="9570665" y="455083"/>
            <a:ext cx="2211760" cy="319283"/>
          </a:xfrm>
          <a:prstGeom prst="rect">
            <a:avLst/>
          </a:prstGeom>
        </p:spPr>
      </p:pic>
    </p:spTree>
    <p:extLst>
      <p:ext uri="{BB962C8B-B14F-4D97-AF65-F5344CB8AC3E}">
        <p14:creationId xmlns:p14="http://schemas.microsoft.com/office/powerpoint/2010/main" val="2931099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849D-0E65-BF9C-336C-3B093A280EE7}"/>
              </a:ext>
            </a:extLst>
          </p:cNvPr>
          <p:cNvSpPr txBox="1"/>
          <p:nvPr/>
        </p:nvSpPr>
        <p:spPr>
          <a:xfrm>
            <a:off x="279400" y="1763102"/>
            <a:ext cx="11633200" cy="5093702"/>
          </a:xfrm>
          <a:prstGeom prst="rect">
            <a:avLst/>
          </a:prstGeom>
          <a:noFill/>
        </p:spPr>
        <p:txBody>
          <a:bodyPr wrap="square" numCol="1" spcCol="731520" rtlCol="0">
            <a:spAutoFit/>
          </a:bodyPr>
          <a:lstStyle/>
          <a:p>
            <a:pPr algn="ctr" defTabSz="932779">
              <a:spcAft>
                <a:spcPts val="606"/>
              </a:spcAft>
            </a:pPr>
            <a:r>
              <a:rPr lang="en-US" sz="2800" b="1" kern="1200" dirty="0">
                <a:solidFill>
                  <a:srgbClr val="3E8482"/>
                </a:solidFill>
                <a:ea typeface="+mn-ea"/>
                <a:cs typeface="+mn-cs"/>
              </a:rPr>
              <a:t>Reception at the American Academy of Nursing Conference</a:t>
            </a:r>
            <a:br>
              <a:rPr lang="en-US" sz="2800" b="1" i="1" kern="1200" dirty="0">
                <a:solidFill>
                  <a:schemeClr val="tx1"/>
                </a:solidFill>
                <a:ea typeface="+mn-ea"/>
                <a:cs typeface="+mn-cs"/>
              </a:rPr>
            </a:br>
            <a:r>
              <a:rPr lang="en-US" sz="2800" b="1" kern="1200" dirty="0">
                <a:solidFill>
                  <a:schemeClr val="tx1"/>
                </a:solidFill>
                <a:ea typeface="+mn-ea"/>
                <a:cs typeface="+mn-cs"/>
              </a:rPr>
              <a:t>Thursday, </a:t>
            </a:r>
            <a:r>
              <a:rPr lang="en-US" sz="2600" b="1" kern="1200" dirty="0">
                <a:solidFill>
                  <a:schemeClr val="tx1"/>
                </a:solidFill>
                <a:ea typeface="+mn-ea"/>
                <a:cs typeface="+mn-cs"/>
              </a:rPr>
              <a:t>October 31, 2024       6:00 pm – 9:00 pm ET</a:t>
            </a:r>
          </a:p>
          <a:p>
            <a:pPr defTabSz="932779">
              <a:spcAft>
                <a:spcPts val="606"/>
              </a:spcAft>
            </a:pPr>
            <a:endParaRPr lang="en-US" sz="2600" dirty="0"/>
          </a:p>
          <a:p>
            <a:pPr defTabSz="932779">
              <a:spcAft>
                <a:spcPts val="606"/>
              </a:spcAft>
            </a:pPr>
            <a:r>
              <a:rPr lang="en-US" sz="2600" dirty="0"/>
              <a:t>Magnolia Room | Marriott Marquis</a:t>
            </a:r>
            <a:br>
              <a:rPr lang="en-US" sz="2600" dirty="0"/>
            </a:br>
            <a:r>
              <a:rPr lang="en-US" sz="2600" dirty="0"/>
              <a:t>Washington, DC</a:t>
            </a:r>
            <a:br>
              <a:rPr lang="en-US" sz="2600" kern="1200" dirty="0">
                <a:solidFill>
                  <a:schemeClr val="tx1"/>
                </a:solidFill>
                <a:ea typeface="+mn-ea"/>
                <a:cs typeface="+mn-cs"/>
              </a:rPr>
            </a:br>
            <a:endParaRPr lang="en-US" sz="2600" dirty="0"/>
          </a:p>
          <a:p>
            <a:pPr defTabSz="932779">
              <a:spcAft>
                <a:spcPts val="606"/>
              </a:spcAft>
            </a:pPr>
            <a:r>
              <a:rPr lang="en-US" sz="2600" kern="1200" dirty="0">
                <a:solidFill>
                  <a:schemeClr val="tx1"/>
                </a:solidFill>
                <a:ea typeface="+mn-ea"/>
                <a:cs typeface="+mn-cs"/>
              </a:rPr>
              <a:t>RSVP Here - </a:t>
            </a:r>
          </a:p>
          <a:p>
            <a:pPr defTabSz="932779">
              <a:spcAft>
                <a:spcPts val="606"/>
              </a:spcAft>
            </a:pPr>
            <a:r>
              <a:rPr lang="en-US" sz="2600" kern="1200" dirty="0">
                <a:solidFill>
                  <a:schemeClr val="tx1"/>
                </a:solidFill>
                <a:ea typeface="+mn-ea"/>
                <a:cs typeface="+mn-cs"/>
                <a:hlinkClick r:id="rId3"/>
              </a:rPr>
              <a:t>https://nursetrust.memberclicks.net/2024ntreception</a:t>
            </a:r>
            <a:r>
              <a:rPr lang="en-US" sz="2600" kern="1200" dirty="0">
                <a:solidFill>
                  <a:schemeClr val="tx1"/>
                </a:solidFill>
                <a:ea typeface="+mn-ea"/>
                <a:cs typeface="+mn-cs"/>
              </a:rPr>
              <a:t> </a:t>
            </a:r>
            <a:br>
              <a:rPr lang="en-US" sz="2600" kern="1200" dirty="0">
                <a:solidFill>
                  <a:schemeClr val="tx1"/>
                </a:solidFill>
                <a:ea typeface="+mn-ea"/>
                <a:cs typeface="+mn-cs"/>
              </a:rPr>
            </a:br>
            <a:endParaRPr lang="en-US" sz="3200" b="0" dirty="0">
              <a:solidFill>
                <a:srgbClr val="4A4A4A"/>
              </a:solidFill>
              <a:effectLst/>
              <a:highlight>
                <a:srgbClr val="FFFFFF"/>
              </a:highlight>
            </a:endParaRPr>
          </a:p>
          <a:p>
            <a:pPr algn="ctr" defTabSz="932779">
              <a:spcAft>
                <a:spcPts val="606"/>
              </a:spcAft>
            </a:pPr>
            <a:r>
              <a:rPr lang="en-US" sz="2800" b="1" i="1" dirty="0">
                <a:solidFill>
                  <a:srgbClr val="3E8482"/>
                </a:solidFill>
                <a:effectLst/>
                <a:highlight>
                  <a:srgbClr val="FFFFFF"/>
                </a:highlight>
              </a:rPr>
              <a:t>Join us to celebrate nursing's contribution to transforming health, health equity and health care!!</a:t>
            </a:r>
            <a:endParaRPr lang="en-US" sz="2400" b="1" i="1" dirty="0">
              <a:solidFill>
                <a:srgbClr val="3E8482"/>
              </a:solidFill>
            </a:endParaRPr>
          </a:p>
        </p:txBody>
      </p:sp>
      <p:pic>
        <p:nvPicPr>
          <p:cNvPr id="6" name="Picture 5">
            <a:extLst>
              <a:ext uri="{FF2B5EF4-FFF2-40B4-BE49-F238E27FC236}">
                <a16:creationId xmlns:a16="http://schemas.microsoft.com/office/drawing/2014/main" id="{BC3AED8A-E5A6-941C-74AD-22CC92E2427D}"/>
              </a:ext>
            </a:extLst>
          </p:cNvPr>
          <p:cNvPicPr>
            <a:picLocks noChangeAspect="1"/>
          </p:cNvPicPr>
          <p:nvPr/>
        </p:nvPicPr>
        <p:blipFill>
          <a:blip r:embed="rId4"/>
          <a:srcRect/>
          <a:stretch/>
        </p:blipFill>
        <p:spPr>
          <a:xfrm>
            <a:off x="9570665" y="455083"/>
            <a:ext cx="2211760" cy="319283"/>
          </a:xfrm>
          <a:prstGeom prst="rect">
            <a:avLst/>
          </a:prstGeom>
        </p:spPr>
      </p:pic>
      <p:sp>
        <p:nvSpPr>
          <p:cNvPr id="3" name="TextBox 2">
            <a:extLst>
              <a:ext uri="{FF2B5EF4-FFF2-40B4-BE49-F238E27FC236}">
                <a16:creationId xmlns:a16="http://schemas.microsoft.com/office/drawing/2014/main" id="{7271BC01-2880-7BEB-843C-8057AF22134D}"/>
              </a:ext>
            </a:extLst>
          </p:cNvPr>
          <p:cNvSpPr txBox="1"/>
          <p:nvPr/>
        </p:nvSpPr>
        <p:spPr>
          <a:xfrm>
            <a:off x="3108911" y="920615"/>
            <a:ext cx="5974178" cy="523220"/>
          </a:xfrm>
          <a:prstGeom prst="rect">
            <a:avLst/>
          </a:prstGeom>
          <a:noFill/>
        </p:spPr>
        <p:txBody>
          <a:bodyPr wrap="square">
            <a:spAutoFit/>
          </a:bodyPr>
          <a:lstStyle/>
          <a:p>
            <a:r>
              <a:rPr lang="en-US" sz="2800" b="1" dirty="0">
                <a:solidFill>
                  <a:srgbClr val="3E8482"/>
                </a:solidFill>
              </a:rPr>
              <a:t>UPCOMING NURSETRUST EVENTS</a:t>
            </a:r>
            <a:endParaRPr lang="en-US" sz="2800" dirty="0"/>
          </a:p>
        </p:txBody>
      </p:sp>
    </p:spTree>
    <p:extLst>
      <p:ext uri="{BB962C8B-B14F-4D97-AF65-F5344CB8AC3E}">
        <p14:creationId xmlns:p14="http://schemas.microsoft.com/office/powerpoint/2010/main" val="21664615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849D-0E65-BF9C-336C-3B093A280EE7}"/>
              </a:ext>
            </a:extLst>
          </p:cNvPr>
          <p:cNvSpPr txBox="1"/>
          <p:nvPr/>
        </p:nvSpPr>
        <p:spPr>
          <a:xfrm>
            <a:off x="343628" y="1622677"/>
            <a:ext cx="11633200" cy="2646878"/>
          </a:xfrm>
          <a:prstGeom prst="rect">
            <a:avLst/>
          </a:prstGeom>
          <a:noFill/>
        </p:spPr>
        <p:txBody>
          <a:bodyPr wrap="square" numCol="1" spcCol="731520" rtlCol="0">
            <a:spAutoFit/>
          </a:bodyPr>
          <a:lstStyle/>
          <a:p>
            <a:pPr defTabSz="932779">
              <a:spcAft>
                <a:spcPts val="606"/>
              </a:spcAft>
            </a:pPr>
            <a:r>
              <a:rPr lang="en-US" sz="2800" b="1" dirty="0">
                <a:solidFill>
                  <a:srgbClr val="3E8482"/>
                </a:solidFill>
              </a:rPr>
              <a:t>NurseTRUST Summit</a:t>
            </a:r>
            <a:br>
              <a:rPr lang="en-US" sz="2800" b="1" dirty="0">
                <a:solidFill>
                  <a:srgbClr val="3E8482"/>
                </a:solidFill>
              </a:rPr>
            </a:br>
            <a:r>
              <a:rPr lang="en-US" sz="2800" b="0" i="1" dirty="0">
                <a:solidFill>
                  <a:srgbClr val="3E8482"/>
                </a:solidFill>
                <a:effectLst/>
                <a:highlight>
                  <a:srgbClr val="FFFFFF"/>
                </a:highlight>
              </a:rPr>
              <a:t>Nurse Leaders in Action: Discover, Inspire and Impact</a:t>
            </a:r>
            <a:br>
              <a:rPr lang="en-US" sz="2800" b="1" i="1" kern="1200" dirty="0">
                <a:solidFill>
                  <a:schemeClr val="tx1"/>
                </a:solidFill>
                <a:ea typeface="+mn-ea"/>
                <a:cs typeface="+mn-cs"/>
              </a:rPr>
            </a:br>
            <a:r>
              <a:rPr lang="en-US" sz="2600" kern="1200" dirty="0">
                <a:solidFill>
                  <a:schemeClr val="tx1"/>
                </a:solidFill>
                <a:ea typeface="+mn-ea"/>
                <a:cs typeface="+mn-cs"/>
              </a:rPr>
              <a:t>March 23-25, 2025 - Embassy Suites | </a:t>
            </a:r>
            <a:r>
              <a:rPr lang="en-US" sz="2600" dirty="0"/>
              <a:t>Charlotte, NC</a:t>
            </a:r>
            <a:br>
              <a:rPr lang="en-US" sz="2600" dirty="0"/>
            </a:br>
            <a:r>
              <a:rPr lang="en-US" sz="2600" kern="1200" dirty="0">
                <a:solidFill>
                  <a:schemeClr val="tx1"/>
                </a:solidFill>
                <a:ea typeface="+mn-ea"/>
                <a:cs typeface="+mn-cs"/>
              </a:rPr>
              <a:t>Learn more here - </a:t>
            </a:r>
            <a:r>
              <a:rPr lang="en-US" sz="2600" kern="1200" dirty="0">
                <a:solidFill>
                  <a:schemeClr val="tx1"/>
                </a:solidFill>
                <a:ea typeface="+mn-ea"/>
                <a:cs typeface="+mn-cs"/>
                <a:hlinkClick r:id="rId3"/>
              </a:rPr>
              <a:t>https://nursetrust.memberclicks.net/2025-summit</a:t>
            </a:r>
            <a:r>
              <a:rPr lang="en-US" sz="2600" kern="1200" dirty="0">
                <a:solidFill>
                  <a:schemeClr val="tx1"/>
                </a:solidFill>
                <a:ea typeface="+mn-ea"/>
                <a:cs typeface="+mn-cs"/>
              </a:rPr>
              <a:t> </a:t>
            </a:r>
            <a:br>
              <a:rPr lang="en-US" sz="3200" b="0" dirty="0">
                <a:solidFill>
                  <a:srgbClr val="4A4A4A"/>
                </a:solidFill>
                <a:effectLst/>
                <a:highlight>
                  <a:srgbClr val="FFFFFF"/>
                </a:highlight>
              </a:rPr>
            </a:br>
            <a:br>
              <a:rPr lang="en-US" sz="3200" b="0" dirty="0">
                <a:solidFill>
                  <a:srgbClr val="4A4A4A"/>
                </a:solidFill>
                <a:effectLst/>
                <a:highlight>
                  <a:srgbClr val="FFFFFF"/>
                </a:highlight>
              </a:rPr>
            </a:br>
            <a:r>
              <a:rPr lang="en-US" sz="2000" b="1" dirty="0">
                <a:solidFill>
                  <a:srgbClr val="3E8482"/>
                </a:solidFill>
                <a:effectLst/>
                <a:highlight>
                  <a:srgbClr val="FFFFFF"/>
                </a:highlight>
              </a:rPr>
              <a:t>Call for Abstracts Open – Deadline October 9</a:t>
            </a:r>
            <a:endParaRPr lang="en-US" sz="3200" b="1" dirty="0">
              <a:solidFill>
                <a:srgbClr val="3E8482"/>
              </a:solidFill>
              <a:effectLst/>
              <a:highlight>
                <a:srgbClr val="FFFFFF"/>
              </a:highlight>
            </a:endParaRPr>
          </a:p>
        </p:txBody>
      </p:sp>
      <p:pic>
        <p:nvPicPr>
          <p:cNvPr id="6" name="Picture 5">
            <a:extLst>
              <a:ext uri="{FF2B5EF4-FFF2-40B4-BE49-F238E27FC236}">
                <a16:creationId xmlns:a16="http://schemas.microsoft.com/office/drawing/2014/main" id="{BC3AED8A-E5A6-941C-74AD-22CC92E2427D}"/>
              </a:ext>
            </a:extLst>
          </p:cNvPr>
          <p:cNvPicPr>
            <a:picLocks noChangeAspect="1"/>
          </p:cNvPicPr>
          <p:nvPr/>
        </p:nvPicPr>
        <p:blipFill>
          <a:blip r:embed="rId4"/>
          <a:srcRect/>
          <a:stretch/>
        </p:blipFill>
        <p:spPr>
          <a:xfrm>
            <a:off x="9570665" y="455083"/>
            <a:ext cx="2211760" cy="319283"/>
          </a:xfrm>
          <a:prstGeom prst="rect">
            <a:avLst/>
          </a:prstGeom>
        </p:spPr>
      </p:pic>
      <p:sp>
        <p:nvSpPr>
          <p:cNvPr id="3" name="TextBox 2">
            <a:extLst>
              <a:ext uri="{FF2B5EF4-FFF2-40B4-BE49-F238E27FC236}">
                <a16:creationId xmlns:a16="http://schemas.microsoft.com/office/drawing/2014/main" id="{20616B88-5714-C259-FAD4-32CF14445EE8}"/>
              </a:ext>
            </a:extLst>
          </p:cNvPr>
          <p:cNvSpPr txBox="1"/>
          <p:nvPr/>
        </p:nvSpPr>
        <p:spPr>
          <a:xfrm>
            <a:off x="343628" y="4195733"/>
            <a:ext cx="11299016" cy="2939266"/>
          </a:xfrm>
          <a:prstGeom prst="rect">
            <a:avLst/>
          </a:prstGeom>
          <a:noFill/>
        </p:spPr>
        <p:txBody>
          <a:bodyPr wrap="square" numCol="2" rtlCol="0">
            <a:spAutoFit/>
          </a:bodyPr>
          <a:lstStyle/>
          <a:p>
            <a:pPr marL="285750" indent="-285750" defTabSz="932779">
              <a:spcAft>
                <a:spcPts val="606"/>
              </a:spcAft>
              <a:buFont typeface="Arial" panose="020B0604020202020204" pitchFamily="34" charset="0"/>
              <a:buChar char="•"/>
            </a:pPr>
            <a:r>
              <a:rPr lang="en-US" b="0" i="0" dirty="0">
                <a:solidFill>
                  <a:srgbClr val="4A4A4A"/>
                </a:solidFill>
                <a:effectLst/>
                <a:highlight>
                  <a:srgbClr val="FFFFFF"/>
                </a:highlight>
              </a:rPr>
              <a:t>Technology, Artificial Intelligence, Innovation</a:t>
            </a:r>
          </a:p>
          <a:p>
            <a:pPr marL="285750" indent="-285750" algn="l">
              <a:buFont typeface="Arial" panose="020B0604020202020204" pitchFamily="34" charset="0"/>
              <a:buChar char="•"/>
            </a:pPr>
            <a:r>
              <a:rPr lang="en-US" b="0" i="0" dirty="0">
                <a:solidFill>
                  <a:srgbClr val="4A4A4A"/>
                </a:solidFill>
                <a:effectLst/>
                <a:highlight>
                  <a:srgbClr val="FFFFFF"/>
                </a:highlight>
              </a:rPr>
              <a:t>Innovative Methods of Care Delivery and Meeting the Needs of Special Populations</a:t>
            </a:r>
          </a:p>
          <a:p>
            <a:pPr marL="285750" indent="-285750" algn="l">
              <a:buFont typeface="Arial" panose="020B0604020202020204" pitchFamily="34" charset="0"/>
              <a:buChar char="•"/>
            </a:pPr>
            <a:r>
              <a:rPr lang="en-US" b="0" i="0" dirty="0">
                <a:solidFill>
                  <a:srgbClr val="4A4A4A"/>
                </a:solidFill>
                <a:effectLst/>
                <a:highlight>
                  <a:srgbClr val="FFFFFF"/>
                </a:highlight>
              </a:rPr>
              <a:t>Shifting the Paradigm in Nursing: Innovations in recruiting nursing students, nursing education, nurse staffing, and retention strategies of the nursing workforce</a:t>
            </a:r>
          </a:p>
          <a:p>
            <a:pPr marL="285750" indent="-285750" algn="l">
              <a:buFont typeface="Arial" panose="020B0604020202020204" pitchFamily="34" charset="0"/>
              <a:buChar char="•"/>
            </a:pPr>
            <a:endParaRPr lang="en-US" b="0" i="0" dirty="0">
              <a:solidFill>
                <a:srgbClr val="4A4A4A"/>
              </a:solidFill>
              <a:effectLst/>
              <a:highlight>
                <a:srgbClr val="FFFFFF"/>
              </a:highlight>
            </a:endParaRPr>
          </a:p>
          <a:p>
            <a:pPr marL="285750" indent="-285750" algn="l">
              <a:buFont typeface="Arial" panose="020B0604020202020204" pitchFamily="34" charset="0"/>
              <a:buChar char="•"/>
            </a:pPr>
            <a:endParaRPr lang="en-US" dirty="0">
              <a:solidFill>
                <a:srgbClr val="4A4A4A"/>
              </a:solidFill>
              <a:highlight>
                <a:srgbClr val="FFFFFF"/>
              </a:highlight>
            </a:endParaRPr>
          </a:p>
          <a:p>
            <a:pPr marL="285750" indent="-285750" algn="l">
              <a:buFont typeface="Arial" panose="020B0604020202020204" pitchFamily="34" charset="0"/>
              <a:buChar char="•"/>
            </a:pPr>
            <a:endParaRPr lang="en-US" b="0" i="0" dirty="0">
              <a:solidFill>
                <a:srgbClr val="4A4A4A"/>
              </a:solidFill>
              <a:effectLst/>
              <a:highlight>
                <a:srgbClr val="FFFFFF"/>
              </a:highlight>
            </a:endParaRPr>
          </a:p>
          <a:p>
            <a:pPr marL="285750" indent="-285750" algn="l">
              <a:buFont typeface="Arial" panose="020B0604020202020204" pitchFamily="34" charset="0"/>
              <a:buChar char="•"/>
            </a:pPr>
            <a:r>
              <a:rPr lang="en-US" b="0" i="0" dirty="0">
                <a:solidFill>
                  <a:srgbClr val="4A4A4A"/>
                </a:solidFill>
                <a:effectLst/>
                <a:highlight>
                  <a:srgbClr val="FFFFFF"/>
                </a:highlight>
              </a:rPr>
              <a:t>Health Equity, Culture of Health and Generational Strategies</a:t>
            </a:r>
          </a:p>
          <a:p>
            <a:pPr marL="285750" indent="-285750" algn="l">
              <a:buFont typeface="Arial" panose="020B0604020202020204" pitchFamily="34" charset="0"/>
              <a:buChar char="•"/>
            </a:pPr>
            <a:r>
              <a:rPr lang="en-US" b="0" i="0" dirty="0">
                <a:solidFill>
                  <a:srgbClr val="4A4A4A"/>
                </a:solidFill>
                <a:effectLst/>
                <a:highlight>
                  <a:srgbClr val="FFFFFF"/>
                </a:highlight>
              </a:rPr>
              <a:t>Creative and Innovative Approaches to wellness, resilience, and community and capacity building in the nursing workforce</a:t>
            </a:r>
          </a:p>
          <a:p>
            <a:pPr marL="285750" indent="-285750" algn="l">
              <a:buFont typeface="Arial" panose="020B0604020202020204" pitchFamily="34" charset="0"/>
              <a:buChar char="•"/>
            </a:pPr>
            <a:r>
              <a:rPr lang="en-US" b="0" i="0" dirty="0">
                <a:solidFill>
                  <a:srgbClr val="4A4A4A"/>
                </a:solidFill>
                <a:effectLst/>
                <a:highlight>
                  <a:srgbClr val="FFFFFF"/>
                </a:highlight>
              </a:rPr>
              <a:t>Self-discovery and Emotional Intelligence to build nursing leadership that contributes to positively transforming nurses and nursing communities</a:t>
            </a:r>
          </a:p>
          <a:p>
            <a:endParaRPr lang="en-US" dirty="0"/>
          </a:p>
        </p:txBody>
      </p:sp>
      <p:sp>
        <p:nvSpPr>
          <p:cNvPr id="5" name="TextBox 4">
            <a:extLst>
              <a:ext uri="{FF2B5EF4-FFF2-40B4-BE49-F238E27FC236}">
                <a16:creationId xmlns:a16="http://schemas.microsoft.com/office/drawing/2014/main" id="{A242AB03-E1FE-EB04-73CE-B26987B35FB7}"/>
              </a:ext>
            </a:extLst>
          </p:cNvPr>
          <p:cNvSpPr txBox="1"/>
          <p:nvPr/>
        </p:nvSpPr>
        <p:spPr>
          <a:xfrm>
            <a:off x="3006047" y="856549"/>
            <a:ext cx="5974178" cy="523220"/>
          </a:xfrm>
          <a:prstGeom prst="rect">
            <a:avLst/>
          </a:prstGeom>
          <a:noFill/>
        </p:spPr>
        <p:txBody>
          <a:bodyPr wrap="square">
            <a:spAutoFit/>
          </a:bodyPr>
          <a:lstStyle/>
          <a:p>
            <a:r>
              <a:rPr lang="en-US" sz="2800" b="1" dirty="0">
                <a:solidFill>
                  <a:srgbClr val="3E8482"/>
                </a:solidFill>
              </a:rPr>
              <a:t>UPCOMING NURSETRUST EVENTS</a:t>
            </a:r>
            <a:endParaRPr lang="en-US" sz="2800" dirty="0"/>
          </a:p>
        </p:txBody>
      </p:sp>
    </p:spTree>
    <p:extLst>
      <p:ext uri="{BB962C8B-B14F-4D97-AF65-F5344CB8AC3E}">
        <p14:creationId xmlns:p14="http://schemas.microsoft.com/office/powerpoint/2010/main" val="170683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B10653-355D-4899-2EFD-976249EDC22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9069D75A-546D-DF5A-542E-AE445C706510}"/>
              </a:ext>
            </a:extLst>
          </p:cNvPr>
          <p:cNvSpPr>
            <a:spLocks noGrp="1"/>
          </p:cNvSpPr>
          <p:nvPr>
            <p:ph type="ctrTitle"/>
          </p:nvPr>
        </p:nvSpPr>
        <p:spPr>
          <a:xfrm>
            <a:off x="1524000" y="2055303"/>
            <a:ext cx="9144000" cy="3632433"/>
          </a:xfrm>
        </p:spPr>
        <p:txBody>
          <a:bodyPr>
            <a:normAutofit/>
          </a:bodyPr>
          <a:lstStyle/>
          <a:p>
            <a:br>
              <a:rPr lang="en-US" sz="6000" b="1">
                <a:solidFill>
                  <a:srgbClr val="004080"/>
                </a:solidFill>
                <a:latin typeface="Sitka Small" panose="02000505000000020004" pitchFamily="2" charset="0"/>
              </a:rPr>
            </a:br>
            <a:endParaRPr lang="en-US"/>
          </a:p>
        </p:txBody>
      </p:sp>
      <p:sp>
        <p:nvSpPr>
          <p:cNvPr id="2" name="Title 1">
            <a:extLst>
              <a:ext uri="{FF2B5EF4-FFF2-40B4-BE49-F238E27FC236}">
                <a16:creationId xmlns:a16="http://schemas.microsoft.com/office/drawing/2014/main" id="{6D2434CF-4079-74B7-71EA-16C40F7FEA08}"/>
              </a:ext>
            </a:extLst>
          </p:cNvPr>
          <p:cNvSpPr txBox="1">
            <a:spLocks/>
          </p:cNvSpPr>
          <p:nvPr/>
        </p:nvSpPr>
        <p:spPr>
          <a:xfrm>
            <a:off x="179227" y="463201"/>
            <a:ext cx="11682738" cy="118337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Arial" panose="020B0604020202020204" pitchFamily="34" charset="0"/>
                <a:ea typeface="+mj-ea"/>
                <a:cs typeface="Arial" panose="020B0604020202020204" pitchFamily="34" charset="0"/>
              </a:defRPr>
            </a:lvl1pPr>
          </a:lstStyle>
          <a:p>
            <a:r>
              <a:rPr lang="en-US" sz="4000" b="1" dirty="0">
                <a:solidFill>
                  <a:srgbClr val="3D8684"/>
                </a:solidFill>
                <a:latin typeface="+mn-lt"/>
              </a:rPr>
              <a:t>NURSETRUST MISSION &amp; VISION</a:t>
            </a:r>
          </a:p>
        </p:txBody>
      </p:sp>
      <p:graphicFrame>
        <p:nvGraphicFramePr>
          <p:cNvPr id="6" name="TextBox 3">
            <a:extLst>
              <a:ext uri="{FF2B5EF4-FFF2-40B4-BE49-F238E27FC236}">
                <a16:creationId xmlns:a16="http://schemas.microsoft.com/office/drawing/2014/main" id="{288BD8BA-10A2-84C9-0362-E83F54A3CA8F}"/>
              </a:ext>
            </a:extLst>
          </p:cNvPr>
          <p:cNvGraphicFramePr/>
          <p:nvPr>
            <p:extLst>
              <p:ext uri="{D42A27DB-BD31-4B8C-83A1-F6EECF244321}">
                <p14:modId xmlns:p14="http://schemas.microsoft.com/office/powerpoint/2010/main" val="909136651"/>
              </p:ext>
            </p:extLst>
          </p:nvPr>
        </p:nvGraphicFramePr>
        <p:xfrm>
          <a:off x="515908" y="1591824"/>
          <a:ext cx="11009376" cy="45593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6EA67640-66DA-DFE4-55B6-3ED203C8F6B2}"/>
              </a:ext>
            </a:extLst>
          </p:cNvPr>
          <p:cNvPicPr>
            <a:picLocks noChangeAspect="1"/>
          </p:cNvPicPr>
          <p:nvPr/>
        </p:nvPicPr>
        <p:blipFill>
          <a:blip r:embed="rId7"/>
          <a:srcRect/>
          <a:stretch/>
        </p:blipFill>
        <p:spPr>
          <a:xfrm>
            <a:off x="9570665" y="455083"/>
            <a:ext cx="2211760" cy="319283"/>
          </a:xfrm>
          <a:prstGeom prst="rect">
            <a:avLst/>
          </a:prstGeom>
        </p:spPr>
      </p:pic>
    </p:spTree>
    <p:extLst>
      <p:ext uri="{BB962C8B-B14F-4D97-AF65-F5344CB8AC3E}">
        <p14:creationId xmlns:p14="http://schemas.microsoft.com/office/powerpoint/2010/main" val="3355883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D5D849D-0E65-BF9C-336C-3B093A280EE7}"/>
              </a:ext>
            </a:extLst>
          </p:cNvPr>
          <p:cNvSpPr txBox="1"/>
          <p:nvPr/>
        </p:nvSpPr>
        <p:spPr>
          <a:xfrm>
            <a:off x="740645" y="1893413"/>
            <a:ext cx="10710710" cy="3879588"/>
          </a:xfrm>
          <a:prstGeom prst="rect">
            <a:avLst/>
          </a:prstGeom>
          <a:noFill/>
        </p:spPr>
        <p:txBody>
          <a:bodyPr wrap="square" numCol="1" spcCol="731520" rtlCol="0">
            <a:spAutoFit/>
          </a:bodyPr>
          <a:lstStyle/>
          <a:p>
            <a:pPr marL="0" marR="0">
              <a:lnSpc>
                <a:spcPct val="115000"/>
              </a:lnSpc>
              <a:spcBef>
                <a:spcPts val="0"/>
              </a:spcBef>
              <a:spcAft>
                <a:spcPts val="800"/>
              </a:spcAft>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American Academy of Nursing - Becoming a Fellow </a:t>
            </a:r>
          </a:p>
          <a:p>
            <a:pPr marL="0" marR="0">
              <a:lnSpc>
                <a:spcPct val="115000"/>
              </a:lnSpc>
              <a:spcBef>
                <a:spcPts val="0"/>
              </a:spcBef>
              <a:spcAft>
                <a:spcPts val="800"/>
              </a:spcAft>
            </a:pPr>
            <a:r>
              <a:rPr lang="en-US" sz="2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aannet.org/page/become-a-fellow</a:t>
            </a:r>
            <a:endParaRPr lang="en-US" sz="24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Font typeface="Arial" panose="020B0604020202020204" pitchFamily="34" charset="0"/>
              <a:buChar char="•"/>
            </a:pPr>
            <a:r>
              <a:rPr lang="en-US" sz="2400" kern="100" dirty="0">
                <a:latin typeface="Aptos" panose="020B0004020202020204" pitchFamily="34" charset="0"/>
                <a:ea typeface="Aptos" panose="020B0004020202020204" pitchFamily="34" charset="0"/>
                <a:cs typeface="Times New Roman" panose="02020603050405020304" pitchFamily="18" charset="0"/>
                <a:hlinkClick r:id="rId4"/>
              </a:rPr>
              <a:t>Download Application Overview Flyer</a:t>
            </a: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15000"/>
              </a:lnSpc>
              <a:spcAft>
                <a:spcPts val="800"/>
              </a:spcAft>
              <a:buFont typeface="Arial" panose="020B0604020202020204" pitchFamily="34" charset="0"/>
              <a:buChar char="•"/>
            </a:pPr>
            <a:r>
              <a:rPr lang="en-US" sz="2400" kern="100" dirty="0">
                <a:latin typeface="Aptos" panose="020B0004020202020204" pitchFamily="34" charset="0"/>
                <a:ea typeface="Aptos" panose="020B0004020202020204" pitchFamily="34" charset="0"/>
                <a:cs typeface="Times New Roman" panose="02020603050405020304" pitchFamily="18" charset="0"/>
                <a:hlinkClick r:id="rId5"/>
              </a:rPr>
              <a:t>Application Guide and Instructions</a:t>
            </a:r>
            <a:br>
              <a:rPr lang="en-US" sz="2400" kern="100" dirty="0">
                <a:latin typeface="Aptos" panose="020B0004020202020204" pitchFamily="34" charset="0"/>
                <a:ea typeface="Aptos" panose="020B0004020202020204" pitchFamily="34" charset="0"/>
                <a:cs typeface="Times New Roman" panose="02020603050405020304" pitchFamily="18" charset="0"/>
              </a:rPr>
            </a:br>
            <a:endParaRPr lang="en-US" sz="2400" kern="100" dirty="0">
              <a:latin typeface="Aptos" panose="020B0004020202020204" pitchFamily="34" charset="0"/>
              <a:ea typeface="Aptos" panose="020B0004020202020204" pitchFamily="34" charset="0"/>
              <a:cs typeface="Times New Roman" panose="02020603050405020304" pitchFamily="18" charset="0"/>
            </a:endParaRPr>
          </a:p>
          <a:p>
            <a:pPr>
              <a:lnSpc>
                <a:spcPct val="115000"/>
              </a:lnSpc>
              <a:spcAft>
                <a:spcPts val="800"/>
              </a:spcAft>
            </a:pPr>
            <a:r>
              <a:rPr lang="en-US" sz="2400" b="1" kern="100" dirty="0">
                <a:latin typeface="Aptos" panose="020B0004020202020204" pitchFamily="34" charset="0"/>
                <a:ea typeface="Aptos" panose="020B0004020202020204" pitchFamily="34" charset="0"/>
                <a:cs typeface="Times New Roman" panose="02020603050405020304" pitchFamily="18" charset="0"/>
              </a:rPr>
              <a:t>NurseTRUST</a:t>
            </a:r>
            <a:br>
              <a:rPr lang="en-US" sz="2400" b="1" kern="100" dirty="0">
                <a:latin typeface="Aptos" panose="020B0004020202020204" pitchFamily="34" charset="0"/>
                <a:ea typeface="Aptos" panose="020B0004020202020204" pitchFamily="34" charset="0"/>
                <a:cs typeface="Times New Roman" panose="02020603050405020304" pitchFamily="18" charset="0"/>
              </a:rPr>
            </a:br>
            <a:r>
              <a:rPr lang="en-US" sz="2400" kern="100" dirty="0">
                <a:latin typeface="Aptos" panose="020B0004020202020204" pitchFamily="34" charset="0"/>
                <a:ea typeface="Aptos" panose="020B0004020202020204" pitchFamily="34" charset="0"/>
                <a:cs typeface="Times New Roman" panose="02020603050405020304" pitchFamily="18" charset="0"/>
                <a:hlinkClick r:id="rId6"/>
              </a:rPr>
              <a:t>nursetrust.org</a:t>
            </a:r>
            <a:r>
              <a:rPr lang="en-US" sz="2400" kern="100" dirty="0">
                <a:latin typeface="Aptos" panose="020B0004020202020204" pitchFamily="34" charset="0"/>
                <a:ea typeface="Aptos" panose="020B0004020202020204" pitchFamily="34" charset="0"/>
                <a:cs typeface="Times New Roman" panose="02020603050405020304" pitchFamily="18" charset="0"/>
              </a:rPr>
              <a:t> | </a:t>
            </a:r>
            <a:r>
              <a:rPr lang="en-US" sz="2400" kern="100" dirty="0">
                <a:latin typeface="Aptos" panose="020B0004020202020204" pitchFamily="34" charset="0"/>
                <a:ea typeface="Aptos" panose="020B0004020202020204" pitchFamily="34" charset="0"/>
                <a:cs typeface="Times New Roman" panose="02020603050405020304" pitchFamily="18" charset="0"/>
                <a:hlinkClick r:id="rId7"/>
              </a:rPr>
              <a:t>info@nursetrust.org</a:t>
            </a:r>
            <a:br>
              <a:rPr lang="en-US" sz="2400" kern="100" dirty="0">
                <a:latin typeface="Aptos" panose="020B0004020202020204" pitchFamily="34" charset="0"/>
                <a:ea typeface="Aptos" panose="020B0004020202020204" pitchFamily="34" charset="0"/>
                <a:cs typeface="Times New Roman" panose="02020603050405020304" pitchFamily="18" charset="0"/>
              </a:rPr>
            </a:br>
            <a:r>
              <a:rPr lang="en-US" sz="2400" kern="100" dirty="0">
                <a:latin typeface="Aptos" panose="020B0004020202020204" pitchFamily="34" charset="0"/>
                <a:ea typeface="Aptos" panose="020B0004020202020204" pitchFamily="34" charset="0"/>
                <a:cs typeface="Times New Roman" panose="02020603050405020304" pitchFamily="18" charset="0"/>
                <a:hlinkClick r:id="rId8"/>
              </a:rPr>
              <a:t>Connect with us on LinkedIn</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4383A2CB-2929-BBF2-45DB-34D9239DA84A}"/>
              </a:ext>
            </a:extLst>
          </p:cNvPr>
          <p:cNvSpPr txBox="1"/>
          <p:nvPr/>
        </p:nvSpPr>
        <p:spPr>
          <a:xfrm>
            <a:off x="3810000" y="914791"/>
            <a:ext cx="6096000" cy="707886"/>
          </a:xfrm>
          <a:prstGeom prst="rect">
            <a:avLst/>
          </a:prstGeom>
          <a:noFill/>
        </p:spPr>
        <p:txBody>
          <a:bodyPr wrap="square">
            <a:spAutoFit/>
          </a:bodyPr>
          <a:lstStyle/>
          <a:p>
            <a:r>
              <a:rPr lang="en-US" sz="4000" b="1" dirty="0">
                <a:solidFill>
                  <a:srgbClr val="3E8482"/>
                </a:solidFill>
              </a:rPr>
              <a:t>RESOURCES</a:t>
            </a:r>
            <a:endParaRPr lang="en-US" sz="4000" dirty="0"/>
          </a:p>
        </p:txBody>
      </p:sp>
      <p:pic>
        <p:nvPicPr>
          <p:cNvPr id="6" name="Picture 5">
            <a:extLst>
              <a:ext uri="{FF2B5EF4-FFF2-40B4-BE49-F238E27FC236}">
                <a16:creationId xmlns:a16="http://schemas.microsoft.com/office/drawing/2014/main" id="{BC3AED8A-E5A6-941C-74AD-22CC92E2427D}"/>
              </a:ext>
            </a:extLst>
          </p:cNvPr>
          <p:cNvPicPr>
            <a:picLocks noChangeAspect="1"/>
          </p:cNvPicPr>
          <p:nvPr/>
        </p:nvPicPr>
        <p:blipFill>
          <a:blip r:embed="rId9"/>
          <a:srcRect/>
          <a:stretch/>
        </p:blipFill>
        <p:spPr>
          <a:xfrm>
            <a:off x="9570665" y="455083"/>
            <a:ext cx="2211760" cy="319283"/>
          </a:xfrm>
          <a:prstGeom prst="rect">
            <a:avLst/>
          </a:prstGeom>
        </p:spPr>
      </p:pic>
    </p:spTree>
    <p:extLst>
      <p:ext uri="{BB962C8B-B14F-4D97-AF65-F5344CB8AC3E}">
        <p14:creationId xmlns:p14="http://schemas.microsoft.com/office/powerpoint/2010/main" val="1559259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BEC4D-0C17-004A-5AB9-F70AB2EBC52A}"/>
              </a:ext>
            </a:extLst>
          </p:cNvPr>
          <p:cNvSpPr>
            <a:spLocks noGrp="1"/>
          </p:cNvSpPr>
          <p:nvPr>
            <p:ph type="title"/>
          </p:nvPr>
        </p:nvSpPr>
        <p:spPr>
          <a:xfrm>
            <a:off x="838200" y="681037"/>
            <a:ext cx="10515600" cy="1325563"/>
          </a:xfrm>
        </p:spPr>
        <p:txBody>
          <a:bodyPr>
            <a:normAutofit/>
          </a:bodyPr>
          <a:lstStyle/>
          <a:p>
            <a:pPr algn="ctr"/>
            <a:r>
              <a:rPr lang="en-US" sz="2800" b="1" dirty="0">
                <a:solidFill>
                  <a:srgbClr val="3E8482"/>
                </a:solidFill>
              </a:rPr>
              <a:t>JOIN US!</a:t>
            </a:r>
          </a:p>
        </p:txBody>
      </p:sp>
      <p:sp>
        <p:nvSpPr>
          <p:cNvPr id="3" name="Content Placeholder 2">
            <a:extLst>
              <a:ext uri="{FF2B5EF4-FFF2-40B4-BE49-F238E27FC236}">
                <a16:creationId xmlns:a16="http://schemas.microsoft.com/office/drawing/2014/main" id="{9C2D5740-AEE2-3906-51D1-CAEA650869A6}"/>
              </a:ext>
            </a:extLst>
          </p:cNvPr>
          <p:cNvSpPr>
            <a:spLocks noGrp="1"/>
          </p:cNvSpPr>
          <p:nvPr>
            <p:ph idx="1"/>
          </p:nvPr>
        </p:nvSpPr>
        <p:spPr/>
        <p:txBody>
          <a:bodyPr>
            <a:normAutofit fontScale="92500" lnSpcReduction="10000"/>
          </a:bodyPr>
          <a:lstStyle/>
          <a:p>
            <a:endParaRPr lang="en-US" b="0" i="0" dirty="0">
              <a:solidFill>
                <a:srgbClr val="4A4A4A"/>
              </a:solidFill>
              <a:effectLst/>
              <a:highlight>
                <a:srgbClr val="FFFFFF"/>
              </a:highlight>
              <a:latin typeface="Aptos" panose="020B0004020202020204" pitchFamily="34" charset="0"/>
            </a:endParaRPr>
          </a:p>
          <a:p>
            <a:r>
              <a:rPr lang="en-US" b="0" i="0" dirty="0">
                <a:solidFill>
                  <a:srgbClr val="4A4A4A"/>
                </a:solidFill>
                <a:effectLst/>
                <a:highlight>
                  <a:srgbClr val="FFFFFF"/>
                </a:highlight>
                <a:latin typeface="Aptos" panose="020B0004020202020204" pitchFamily="34" charset="0"/>
              </a:rPr>
              <a:t>Become a member of a connected and collaborative national nursing organization, NurseTRUST, dedicated to amplifying nurse leaders’ impact on health, health equity and health care! </a:t>
            </a:r>
          </a:p>
          <a:p>
            <a:endParaRPr lang="en-US" b="0" i="0" dirty="0">
              <a:solidFill>
                <a:srgbClr val="4A4A4A"/>
              </a:solidFill>
              <a:effectLst/>
              <a:highlight>
                <a:srgbClr val="FFFFFF"/>
              </a:highlight>
              <a:latin typeface="Aptos" panose="020B0004020202020204" pitchFamily="34" charset="0"/>
            </a:endParaRPr>
          </a:p>
          <a:p>
            <a:r>
              <a:rPr lang="en-US" b="0" i="0" dirty="0">
                <a:solidFill>
                  <a:srgbClr val="4A4A4A"/>
                </a:solidFill>
                <a:effectLst/>
                <a:highlight>
                  <a:srgbClr val="FFFFFF"/>
                </a:highlight>
                <a:latin typeface="Aptos" panose="020B0004020202020204" pitchFamily="34" charset="0"/>
              </a:rPr>
              <a:t>Join with nurse leaders from across diverse domains of practice, academia and health policy networks to inspire and enable the advancement of nurse leaders and the transformation of health, health equity, and healthcare. </a:t>
            </a:r>
          </a:p>
          <a:p>
            <a:pPr marL="0" indent="0" algn="ctr">
              <a:buNone/>
            </a:pPr>
            <a:endParaRPr lang="en-US" b="1" dirty="0">
              <a:solidFill>
                <a:srgbClr val="4A4A4A"/>
              </a:solidFill>
              <a:highlight>
                <a:srgbClr val="FFFFFF"/>
              </a:highlight>
            </a:endParaRPr>
          </a:p>
          <a:p>
            <a:pPr marL="0" indent="0" algn="ctr">
              <a:buNone/>
            </a:pPr>
            <a:r>
              <a:rPr lang="en-US" b="1" dirty="0">
                <a:solidFill>
                  <a:srgbClr val="3E8482"/>
                </a:solidFill>
              </a:rPr>
              <a:t>https://nursetrust.memberclicks.net/join-us</a:t>
            </a:r>
          </a:p>
        </p:txBody>
      </p:sp>
      <p:pic>
        <p:nvPicPr>
          <p:cNvPr id="6" name="Picture 5">
            <a:extLst>
              <a:ext uri="{FF2B5EF4-FFF2-40B4-BE49-F238E27FC236}">
                <a16:creationId xmlns:a16="http://schemas.microsoft.com/office/drawing/2014/main" id="{FEE04710-B7D7-3070-2B6D-9A267C19FD40}"/>
              </a:ext>
            </a:extLst>
          </p:cNvPr>
          <p:cNvPicPr>
            <a:picLocks noChangeAspect="1"/>
          </p:cNvPicPr>
          <p:nvPr/>
        </p:nvPicPr>
        <p:blipFill>
          <a:blip r:embed="rId2"/>
          <a:srcRect/>
          <a:stretch/>
        </p:blipFill>
        <p:spPr>
          <a:xfrm>
            <a:off x="9570665" y="455083"/>
            <a:ext cx="2211760" cy="319283"/>
          </a:xfrm>
          <a:prstGeom prst="rect">
            <a:avLst/>
          </a:prstGeom>
        </p:spPr>
      </p:pic>
    </p:spTree>
    <p:extLst>
      <p:ext uri="{BB962C8B-B14F-4D97-AF65-F5344CB8AC3E}">
        <p14:creationId xmlns:p14="http://schemas.microsoft.com/office/powerpoint/2010/main" val="1849162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6E43-E2AA-0220-54C4-8D93BC7E137A}"/>
              </a:ext>
            </a:extLst>
          </p:cNvPr>
          <p:cNvSpPr>
            <a:spLocks noGrp="1"/>
          </p:cNvSpPr>
          <p:nvPr>
            <p:ph type="title"/>
          </p:nvPr>
        </p:nvSpPr>
        <p:spPr>
          <a:xfrm>
            <a:off x="913773" y="614724"/>
            <a:ext cx="10364451" cy="1596177"/>
          </a:xfrm>
        </p:spPr>
        <p:txBody>
          <a:bodyPr>
            <a:normAutofit/>
          </a:bodyPr>
          <a:lstStyle/>
          <a:p>
            <a:r>
              <a:rPr lang="en-US" sz="2800" b="1" dirty="0">
                <a:solidFill>
                  <a:srgbClr val="3E8482"/>
                </a:solidFill>
                <a:latin typeface="Aptos" panose="020B0004020202020204" pitchFamily="34" charset="0"/>
              </a:rPr>
              <a:t>Session overview</a:t>
            </a:r>
          </a:p>
        </p:txBody>
      </p:sp>
      <p:pic>
        <p:nvPicPr>
          <p:cNvPr id="5" name="Picture 4">
            <a:extLst>
              <a:ext uri="{FF2B5EF4-FFF2-40B4-BE49-F238E27FC236}">
                <a16:creationId xmlns:a16="http://schemas.microsoft.com/office/drawing/2014/main" id="{03FC38D9-8063-8E52-7004-343B4EEA1FC1}"/>
              </a:ext>
            </a:extLst>
          </p:cNvPr>
          <p:cNvPicPr>
            <a:picLocks noChangeAspect="1"/>
          </p:cNvPicPr>
          <p:nvPr/>
        </p:nvPicPr>
        <p:blipFill>
          <a:blip r:embed="rId2"/>
          <a:srcRect/>
          <a:stretch/>
        </p:blipFill>
        <p:spPr>
          <a:xfrm>
            <a:off x="9570665" y="455083"/>
            <a:ext cx="2211760" cy="319283"/>
          </a:xfrm>
          <a:prstGeom prst="rect">
            <a:avLst/>
          </a:prstGeom>
        </p:spPr>
      </p:pic>
      <p:sp>
        <p:nvSpPr>
          <p:cNvPr id="7" name="TextBox 6">
            <a:extLst>
              <a:ext uri="{FF2B5EF4-FFF2-40B4-BE49-F238E27FC236}">
                <a16:creationId xmlns:a16="http://schemas.microsoft.com/office/drawing/2014/main" id="{1F61E57B-8FFF-9D30-9E45-531BFB461700}"/>
              </a:ext>
            </a:extLst>
          </p:cNvPr>
          <p:cNvSpPr txBox="1"/>
          <p:nvPr/>
        </p:nvSpPr>
        <p:spPr>
          <a:xfrm>
            <a:off x="1106599" y="2210901"/>
            <a:ext cx="10171625" cy="4708981"/>
          </a:xfrm>
          <a:prstGeom prst="rect">
            <a:avLst/>
          </a:prstGeom>
          <a:noFill/>
        </p:spPr>
        <p:txBody>
          <a:bodyPr wrap="square" rtlCol="0">
            <a:spAutoFit/>
          </a:bodyPr>
          <a:lstStyle/>
          <a:p>
            <a:pPr marL="342900" indent="-342900">
              <a:buFont typeface="Arial" panose="020B0604020202020204" pitchFamily="34" charset="0"/>
              <a:buChar char="•"/>
            </a:pPr>
            <a:r>
              <a:rPr lang="en-US" sz="2400" dirty="0">
                <a:latin typeface="Aptos" panose="020B0004020202020204" pitchFamily="34" charset="0"/>
              </a:rPr>
              <a:t>What is the American Academy of Nursing (AAN) and why should you consider applying for fellowship?</a:t>
            </a:r>
            <a:br>
              <a:rPr lang="en-US" sz="2400" dirty="0">
                <a:latin typeface="Aptos" panose="020B0004020202020204" pitchFamily="34" charset="0"/>
              </a:rPr>
            </a:br>
            <a:endParaRPr lang="en-US" sz="2400" dirty="0">
              <a:latin typeface="Aptos" panose="020B0004020202020204" pitchFamily="34" charset="0"/>
            </a:endParaRPr>
          </a:p>
          <a:p>
            <a:pPr marL="342900" indent="-342900">
              <a:buFont typeface="Arial" panose="020B0604020202020204" pitchFamily="34" charset="0"/>
              <a:buChar char="•"/>
            </a:pPr>
            <a:r>
              <a:rPr lang="en-US" sz="2400" dirty="0">
                <a:latin typeface="Aptos" panose="020B0004020202020204" pitchFamily="34" charset="0"/>
              </a:rPr>
              <a:t>Reflections from an application reviewer: Preparing for AAN application, choosing sponsors, writing your application, how to describe impact </a:t>
            </a:r>
            <a:br>
              <a:rPr lang="en-US" sz="2400" dirty="0">
                <a:latin typeface="Aptos" panose="020B0004020202020204" pitchFamily="34" charset="0"/>
              </a:rPr>
            </a:br>
            <a:endParaRPr lang="en-US" sz="2400" dirty="0">
              <a:latin typeface="Aptos" panose="020B0004020202020204" pitchFamily="34" charset="0"/>
            </a:endParaRPr>
          </a:p>
          <a:p>
            <a:pPr marL="342900" indent="-342900">
              <a:buFont typeface="Arial" panose="020B0604020202020204" pitchFamily="34" charset="0"/>
              <a:buChar char="•"/>
            </a:pPr>
            <a:r>
              <a:rPr lang="en-US" sz="2400" dirty="0">
                <a:latin typeface="Aptos" panose="020B0004020202020204" pitchFamily="34" charset="0"/>
              </a:rPr>
              <a:t>My Fellowship Journey - Reflections from RWJF Nurse Leader Alums</a:t>
            </a:r>
            <a:br>
              <a:rPr lang="en-US" sz="2400" dirty="0">
                <a:latin typeface="Aptos" panose="020B0004020202020204" pitchFamily="34" charset="0"/>
              </a:rPr>
            </a:br>
            <a:endParaRPr lang="en-US" sz="2400" dirty="0">
              <a:latin typeface="Aptos" panose="020B0004020202020204" pitchFamily="34" charset="0"/>
            </a:endParaRPr>
          </a:p>
          <a:p>
            <a:pPr marL="342900" indent="-342900">
              <a:buFont typeface="Arial" panose="020B0604020202020204" pitchFamily="34" charset="0"/>
              <a:buChar char="•"/>
            </a:pPr>
            <a:r>
              <a:rPr lang="en-US" sz="2400" dirty="0">
                <a:latin typeface="Aptos" panose="020B0004020202020204" pitchFamily="34" charset="0"/>
              </a:rPr>
              <a:t>Q&amp;A</a:t>
            </a:r>
            <a:br>
              <a:rPr lang="en-US" sz="2400" dirty="0">
                <a:latin typeface="Aptos" panose="020B0004020202020204" pitchFamily="34" charset="0"/>
              </a:rPr>
            </a:br>
            <a:endParaRPr lang="en-US" sz="2400" dirty="0">
              <a:latin typeface="Aptos" panose="020B0004020202020204" pitchFamily="34" charset="0"/>
            </a:endParaRPr>
          </a:p>
          <a:p>
            <a:pPr marL="342900" indent="-342900">
              <a:buFont typeface="Arial" panose="020B0604020202020204" pitchFamily="34" charset="0"/>
              <a:buChar char="•"/>
            </a:pPr>
            <a:r>
              <a:rPr lang="en-US" sz="2400" dirty="0">
                <a:latin typeface="Aptos" panose="020B0004020202020204" pitchFamily="34" charset="0"/>
              </a:rPr>
              <a:t>Wrap Up</a:t>
            </a:r>
          </a:p>
          <a:p>
            <a:endParaRPr lang="en-US" dirty="0"/>
          </a:p>
          <a:p>
            <a:endParaRPr lang="en-US" dirty="0"/>
          </a:p>
        </p:txBody>
      </p:sp>
    </p:spTree>
    <p:extLst>
      <p:ext uri="{BB962C8B-B14F-4D97-AF65-F5344CB8AC3E}">
        <p14:creationId xmlns:p14="http://schemas.microsoft.com/office/powerpoint/2010/main" val="17767550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6E43-E2AA-0220-54C4-8D93BC7E137A}"/>
              </a:ext>
            </a:extLst>
          </p:cNvPr>
          <p:cNvSpPr>
            <a:spLocks noGrp="1"/>
          </p:cNvSpPr>
          <p:nvPr>
            <p:ph type="title"/>
          </p:nvPr>
        </p:nvSpPr>
        <p:spPr>
          <a:xfrm>
            <a:off x="913773" y="614724"/>
            <a:ext cx="10364451" cy="1596177"/>
          </a:xfrm>
        </p:spPr>
        <p:txBody>
          <a:bodyPr>
            <a:normAutofit/>
          </a:bodyPr>
          <a:lstStyle/>
          <a:p>
            <a:r>
              <a:rPr lang="en-US" sz="2800" b="1" dirty="0">
                <a:solidFill>
                  <a:srgbClr val="3E8482"/>
                </a:solidFill>
                <a:latin typeface="Aptos" panose="020B0004020202020204" pitchFamily="34" charset="0"/>
              </a:rPr>
              <a:t>Today’s presenters and contributors</a:t>
            </a:r>
          </a:p>
        </p:txBody>
      </p:sp>
      <p:sp>
        <p:nvSpPr>
          <p:cNvPr id="3" name="Content Placeholder 2">
            <a:extLst>
              <a:ext uri="{FF2B5EF4-FFF2-40B4-BE49-F238E27FC236}">
                <a16:creationId xmlns:a16="http://schemas.microsoft.com/office/drawing/2014/main" id="{D19227FB-D66F-A634-E7A9-910E6FFFC693}"/>
              </a:ext>
            </a:extLst>
          </p:cNvPr>
          <p:cNvSpPr>
            <a:spLocks noGrp="1"/>
          </p:cNvSpPr>
          <p:nvPr>
            <p:ph sz="half" idx="1"/>
          </p:nvPr>
        </p:nvSpPr>
        <p:spPr>
          <a:xfrm>
            <a:off x="798283" y="1828800"/>
            <a:ext cx="10762762" cy="4903980"/>
          </a:xfrm>
        </p:spPr>
        <p:txBody>
          <a:bodyPr>
            <a:normAutofit fontScale="85000" lnSpcReduction="10000"/>
          </a:bodyPr>
          <a:lstStyle/>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Judy Beal, </a:t>
            </a:r>
            <a:r>
              <a:rPr lang="en-US" sz="1600" i="0" dirty="0" err="1">
                <a:solidFill>
                  <a:srgbClr val="4A4A4A"/>
                </a:solidFill>
                <a:effectLst/>
                <a:highlight>
                  <a:srgbClr val="FFFFFF"/>
                </a:highlight>
                <a:latin typeface="Aptos" panose="020B0004020202020204" pitchFamily="34" charset="0"/>
              </a:rPr>
              <a:t>DNSc</a:t>
            </a:r>
            <a:r>
              <a:rPr lang="en-US" sz="1600" i="0" dirty="0">
                <a:solidFill>
                  <a:srgbClr val="4A4A4A"/>
                </a:solidFill>
                <a:effectLst/>
                <a:highlight>
                  <a:srgbClr val="FFFFFF"/>
                </a:highlight>
                <a:latin typeface="Aptos" panose="020B0004020202020204" pitchFamily="34" charset="0"/>
              </a:rPr>
              <a:t>, RN, FNAP, FAAN, RWJF Executive Nurse FELLOW  Alum - Simmons University</a:t>
            </a:r>
          </a:p>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Stephanie Bennett</a:t>
            </a:r>
            <a:r>
              <a:rPr lang="en-US" sz="1600" i="0" dirty="0">
                <a:solidFill>
                  <a:srgbClr val="4A4A4A"/>
                </a:solidFill>
                <a:effectLst/>
                <a:highlight>
                  <a:srgbClr val="FFFFFF"/>
                </a:highlight>
                <a:latin typeface="Aptos" panose="020B0004020202020204" pitchFamily="34" charset="0"/>
              </a:rPr>
              <a:t>, PhD, MBA, RN, RWJF Future of Nursing Scholar Alum - Nell Hodgson Woodruff School of Nursing at Emory University</a:t>
            </a:r>
          </a:p>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Ethan Cicero</a:t>
            </a:r>
            <a:r>
              <a:rPr lang="en-US" sz="1600" i="0" dirty="0">
                <a:solidFill>
                  <a:srgbClr val="4A4A4A"/>
                </a:solidFill>
                <a:effectLst/>
                <a:highlight>
                  <a:srgbClr val="FFFFFF"/>
                </a:highlight>
                <a:latin typeface="Aptos" panose="020B0004020202020204" pitchFamily="34" charset="0"/>
              </a:rPr>
              <a:t>, PhD, RN, RWJF Future of Nursing Scholar Alum - Nell Hodgson Woodruff School of Nursing at Emory University</a:t>
            </a:r>
          </a:p>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Julie Fairman</a:t>
            </a:r>
            <a:r>
              <a:rPr lang="en-US" sz="1600" i="0" dirty="0">
                <a:solidFill>
                  <a:srgbClr val="4A4A4A"/>
                </a:solidFill>
                <a:effectLst/>
                <a:highlight>
                  <a:srgbClr val="FFFFFF"/>
                </a:highlight>
                <a:latin typeface="Aptos" panose="020B0004020202020204" pitchFamily="34" charset="0"/>
              </a:rPr>
              <a:t>, PHD, RN, FAAN, Program Director - RWJF Future of Nursing Scholars Program - University of Pennsylvania - School of Nursing</a:t>
            </a:r>
          </a:p>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Rosa Gonzalez-</a:t>
            </a:r>
            <a:r>
              <a:rPr lang="en-US" sz="1600" b="1" i="0" dirty="0" err="1">
                <a:solidFill>
                  <a:srgbClr val="4A4A4A"/>
                </a:solidFill>
                <a:effectLst/>
                <a:highlight>
                  <a:srgbClr val="FFFFFF"/>
                </a:highlight>
                <a:latin typeface="Aptos" panose="020B0004020202020204" pitchFamily="34" charset="0"/>
              </a:rPr>
              <a:t>Guarda</a:t>
            </a:r>
            <a:r>
              <a:rPr lang="en-US" sz="1600" i="0" dirty="0">
                <a:solidFill>
                  <a:srgbClr val="4A4A4A"/>
                </a:solidFill>
                <a:effectLst/>
                <a:highlight>
                  <a:srgbClr val="FFFFFF"/>
                </a:highlight>
                <a:latin typeface="Aptos" panose="020B0004020202020204" pitchFamily="34" charset="0"/>
              </a:rPr>
              <a:t>, PhD, MPH, RN, FAAN, RWJF Nurse Faculty Scholar Alum - Duke University School of Nursing</a:t>
            </a:r>
          </a:p>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Alison Hernandez</a:t>
            </a:r>
            <a:r>
              <a:rPr lang="en-US" sz="1600" i="0" dirty="0">
                <a:solidFill>
                  <a:srgbClr val="4A4A4A"/>
                </a:solidFill>
                <a:effectLst/>
                <a:highlight>
                  <a:srgbClr val="FFFFFF"/>
                </a:highlight>
                <a:latin typeface="Aptos" panose="020B0004020202020204" pitchFamily="34" charset="0"/>
              </a:rPr>
              <a:t>, RN, PhD, RWJF Future of Nursing Scholar Alum - Policy Advisor, U.S. Senate Special Committee on Aging </a:t>
            </a:r>
          </a:p>
          <a:p>
            <a:pPr algn="l">
              <a:buFont typeface="Arial" panose="020B0604020202020204" pitchFamily="34" charset="0"/>
              <a:buChar char="•"/>
            </a:pPr>
            <a:r>
              <a:rPr lang="en-US" sz="1600" b="1" i="0" dirty="0" err="1">
                <a:solidFill>
                  <a:srgbClr val="4A4A4A"/>
                </a:solidFill>
                <a:effectLst/>
                <a:highlight>
                  <a:srgbClr val="FFFFFF"/>
                </a:highlight>
                <a:latin typeface="Aptos" panose="020B0004020202020204" pitchFamily="34" charset="0"/>
              </a:rPr>
              <a:t>MaryJOAN</a:t>
            </a:r>
            <a:r>
              <a:rPr lang="en-US" sz="1600" b="1" i="0" dirty="0">
                <a:solidFill>
                  <a:srgbClr val="4A4A4A"/>
                </a:solidFill>
                <a:effectLst/>
                <a:highlight>
                  <a:srgbClr val="FFFFFF"/>
                </a:highlight>
                <a:latin typeface="Aptos" panose="020B0004020202020204" pitchFamily="34" charset="0"/>
              </a:rPr>
              <a:t> D. LADDEN</a:t>
            </a:r>
            <a:r>
              <a:rPr lang="en-US" sz="1600" i="0" dirty="0">
                <a:solidFill>
                  <a:srgbClr val="4A4A4A"/>
                </a:solidFill>
                <a:effectLst/>
                <a:highlight>
                  <a:srgbClr val="FFFFFF"/>
                </a:highlight>
                <a:latin typeface="Aptos" panose="020B0004020202020204" pitchFamily="34" charset="0"/>
              </a:rPr>
              <a:t>, PhD, RN, FAAN, President, </a:t>
            </a:r>
            <a:r>
              <a:rPr lang="en-US" sz="1600" i="0" dirty="0" err="1">
                <a:solidFill>
                  <a:srgbClr val="4A4A4A"/>
                </a:solidFill>
                <a:effectLst/>
                <a:highlight>
                  <a:srgbClr val="FFFFFF"/>
                </a:highlight>
                <a:latin typeface="Aptos" panose="020B0004020202020204" pitchFamily="34" charset="0"/>
              </a:rPr>
              <a:t>NurseTRUST</a:t>
            </a:r>
            <a:endParaRPr lang="en-US" sz="1600" i="0" dirty="0">
              <a:solidFill>
                <a:srgbClr val="4A4A4A"/>
              </a:solidFill>
              <a:effectLst/>
              <a:highlight>
                <a:srgbClr val="FFFFFF"/>
              </a:highlight>
              <a:latin typeface="Aptos" panose="020B0004020202020204" pitchFamily="34" charset="0"/>
            </a:endParaRPr>
          </a:p>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Ashley Darcy Mahoney</a:t>
            </a:r>
            <a:r>
              <a:rPr lang="en-US" sz="1600" i="0" dirty="0">
                <a:solidFill>
                  <a:srgbClr val="4A4A4A"/>
                </a:solidFill>
                <a:effectLst/>
                <a:highlight>
                  <a:srgbClr val="FFFFFF"/>
                </a:highlight>
                <a:latin typeface="Aptos" panose="020B0004020202020204" pitchFamily="34" charset="0"/>
              </a:rPr>
              <a:t>, PhD, RN, NNP-BC, FAAN, RWJF Nurse Faculty Scholar Alum – Professor and senior associate Dean for Faculty Affairs | Neonatal nurse practitioners, The George Washington University School of Nursing</a:t>
            </a:r>
          </a:p>
          <a:p>
            <a:pPr algn="l">
              <a:buFont typeface="Arial" panose="020B0604020202020204" pitchFamily="34" charset="0"/>
              <a:buChar char="•"/>
            </a:pPr>
            <a:r>
              <a:rPr lang="en-US" sz="1600" b="1" i="0" dirty="0">
                <a:solidFill>
                  <a:srgbClr val="4A4A4A"/>
                </a:solidFill>
                <a:effectLst/>
                <a:highlight>
                  <a:srgbClr val="FFFFFF"/>
                </a:highlight>
                <a:latin typeface="Aptos" panose="020B0004020202020204" pitchFamily="34" charset="0"/>
              </a:rPr>
              <a:t>Keesha Roach</a:t>
            </a:r>
            <a:r>
              <a:rPr lang="en-US" sz="1600" i="0" dirty="0">
                <a:solidFill>
                  <a:srgbClr val="4A4A4A"/>
                </a:solidFill>
                <a:effectLst/>
                <a:highlight>
                  <a:srgbClr val="FFFFFF"/>
                </a:highlight>
                <a:latin typeface="Aptos" panose="020B0004020202020204" pitchFamily="34" charset="0"/>
              </a:rPr>
              <a:t>, PhD, RN, RWJF Future of Nursing Scholar Alum - The University of Tennessee Health Science Center</a:t>
            </a:r>
            <a:endParaRPr lang="en-US" sz="800" dirty="0"/>
          </a:p>
        </p:txBody>
      </p:sp>
      <p:pic>
        <p:nvPicPr>
          <p:cNvPr id="5" name="Picture 4">
            <a:extLst>
              <a:ext uri="{FF2B5EF4-FFF2-40B4-BE49-F238E27FC236}">
                <a16:creationId xmlns:a16="http://schemas.microsoft.com/office/drawing/2014/main" id="{03FC38D9-8063-8E52-7004-343B4EEA1FC1}"/>
              </a:ext>
            </a:extLst>
          </p:cNvPr>
          <p:cNvPicPr>
            <a:picLocks noChangeAspect="1"/>
          </p:cNvPicPr>
          <p:nvPr/>
        </p:nvPicPr>
        <p:blipFill>
          <a:blip r:embed="rId2"/>
          <a:srcRect/>
          <a:stretch/>
        </p:blipFill>
        <p:spPr>
          <a:xfrm>
            <a:off x="9570665" y="455083"/>
            <a:ext cx="2211760" cy="319283"/>
          </a:xfrm>
          <a:prstGeom prst="rect">
            <a:avLst/>
          </a:prstGeom>
        </p:spPr>
      </p:pic>
    </p:spTree>
    <p:extLst>
      <p:ext uri="{BB962C8B-B14F-4D97-AF65-F5344CB8AC3E}">
        <p14:creationId xmlns:p14="http://schemas.microsoft.com/office/powerpoint/2010/main" val="1203021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6E43-E2AA-0220-54C4-8D93BC7E137A}"/>
              </a:ext>
            </a:extLst>
          </p:cNvPr>
          <p:cNvSpPr>
            <a:spLocks noGrp="1"/>
          </p:cNvSpPr>
          <p:nvPr>
            <p:ph type="title"/>
          </p:nvPr>
        </p:nvSpPr>
        <p:spPr>
          <a:xfrm>
            <a:off x="913773" y="614724"/>
            <a:ext cx="10364451" cy="1596177"/>
          </a:xfrm>
        </p:spPr>
        <p:txBody>
          <a:bodyPr>
            <a:normAutofit/>
          </a:bodyPr>
          <a:lstStyle/>
          <a:p>
            <a:r>
              <a:rPr lang="en-US" sz="2800" b="1" dirty="0">
                <a:solidFill>
                  <a:srgbClr val="3E8482"/>
                </a:solidFill>
                <a:latin typeface="Aptos" panose="020B0004020202020204" pitchFamily="34" charset="0"/>
              </a:rPr>
              <a:t>American academy of nursing (AAN)</a:t>
            </a:r>
            <a:br>
              <a:rPr lang="en-US" sz="2800" b="1" dirty="0">
                <a:solidFill>
                  <a:srgbClr val="3E8482"/>
                </a:solidFill>
                <a:latin typeface="Aptos" panose="020B0004020202020204" pitchFamily="34" charset="0"/>
              </a:rPr>
            </a:br>
            <a:br>
              <a:rPr lang="en-US" sz="2800" b="1" dirty="0">
                <a:solidFill>
                  <a:srgbClr val="3E8482"/>
                </a:solidFill>
                <a:latin typeface="Aptos" panose="020B0004020202020204" pitchFamily="34" charset="0"/>
              </a:rPr>
            </a:br>
            <a:r>
              <a:rPr lang="en-US" sz="2800" b="1" dirty="0">
                <a:solidFill>
                  <a:srgbClr val="3E8482"/>
                </a:solidFill>
                <a:latin typeface="Aptos" panose="020B0004020202020204" pitchFamily="34" charset="0"/>
              </a:rPr>
              <a:t>Julie Fairman PhD, RN, FAAN</a:t>
            </a:r>
            <a:br>
              <a:rPr lang="en-US" sz="2800" b="1" dirty="0">
                <a:solidFill>
                  <a:srgbClr val="3E8482"/>
                </a:solidFill>
                <a:latin typeface="Aptos" panose="020B0004020202020204" pitchFamily="34" charset="0"/>
              </a:rPr>
            </a:br>
            <a:r>
              <a:rPr lang="en-US" sz="2200" b="1" dirty="0">
                <a:solidFill>
                  <a:srgbClr val="3E8482"/>
                </a:solidFill>
                <a:latin typeface="Aptos" panose="020B0004020202020204" pitchFamily="34" charset="0"/>
              </a:rPr>
              <a:t>Academy Living Legend</a:t>
            </a:r>
          </a:p>
        </p:txBody>
      </p:sp>
      <p:pic>
        <p:nvPicPr>
          <p:cNvPr id="5" name="Picture 4">
            <a:extLst>
              <a:ext uri="{FF2B5EF4-FFF2-40B4-BE49-F238E27FC236}">
                <a16:creationId xmlns:a16="http://schemas.microsoft.com/office/drawing/2014/main" id="{03FC38D9-8063-8E52-7004-343B4EEA1FC1}"/>
              </a:ext>
            </a:extLst>
          </p:cNvPr>
          <p:cNvPicPr>
            <a:picLocks noChangeAspect="1"/>
          </p:cNvPicPr>
          <p:nvPr/>
        </p:nvPicPr>
        <p:blipFill>
          <a:blip r:embed="rId2"/>
          <a:srcRect/>
          <a:stretch/>
        </p:blipFill>
        <p:spPr>
          <a:xfrm>
            <a:off x="9570665" y="455083"/>
            <a:ext cx="2211760" cy="319283"/>
          </a:xfrm>
          <a:prstGeom prst="rect">
            <a:avLst/>
          </a:prstGeom>
        </p:spPr>
      </p:pic>
      <p:sp>
        <p:nvSpPr>
          <p:cNvPr id="7" name="TextBox 6">
            <a:extLst>
              <a:ext uri="{FF2B5EF4-FFF2-40B4-BE49-F238E27FC236}">
                <a16:creationId xmlns:a16="http://schemas.microsoft.com/office/drawing/2014/main" id="{1F61E57B-8FFF-9D30-9E45-531BFB461700}"/>
              </a:ext>
            </a:extLst>
          </p:cNvPr>
          <p:cNvSpPr txBox="1"/>
          <p:nvPr/>
        </p:nvSpPr>
        <p:spPr>
          <a:xfrm>
            <a:off x="1010185" y="2461342"/>
            <a:ext cx="10171625" cy="3754874"/>
          </a:xfrm>
          <a:prstGeom prst="rect">
            <a:avLst/>
          </a:prstGeom>
          <a:noFill/>
        </p:spPr>
        <p:txBody>
          <a:bodyPr wrap="square" rtlCol="0">
            <a:spAutoFit/>
          </a:bodyPr>
          <a:lstStyle/>
          <a:p>
            <a:pPr marL="342900" indent="-342900" algn="l">
              <a:buFont typeface="Arial" panose="020B0604020202020204" pitchFamily="34" charset="0"/>
              <a:buChar char="•"/>
            </a:pPr>
            <a:r>
              <a:rPr lang="en-US" sz="2000" dirty="0">
                <a:solidFill>
                  <a:srgbClr val="000000"/>
                </a:solidFill>
                <a:highlight>
                  <a:srgbClr val="FFFFFF"/>
                </a:highlight>
                <a:latin typeface="Aptos" panose="020B0004020202020204" pitchFamily="34" charset="0"/>
              </a:rPr>
              <a:t>The Mission is to i</a:t>
            </a:r>
            <a:r>
              <a:rPr lang="en-US" sz="2000" b="0" i="0" dirty="0">
                <a:solidFill>
                  <a:srgbClr val="000000"/>
                </a:solidFill>
                <a:effectLst/>
                <a:highlight>
                  <a:srgbClr val="FFFFFF"/>
                </a:highlight>
                <a:latin typeface="Aptos" panose="020B0004020202020204" pitchFamily="34" charset="0"/>
              </a:rPr>
              <a:t>mprove health and achieve health equity by impacting policy through nursing leadership, innovation, and science.</a:t>
            </a:r>
          </a:p>
          <a:p>
            <a:pPr marL="342900" indent="-342900" algn="l">
              <a:buFont typeface="Arial" panose="020B0604020202020204" pitchFamily="34" charset="0"/>
              <a:buChar char="•"/>
            </a:pPr>
            <a:endParaRPr lang="en-US" sz="2000" b="0" i="0"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sz="2000" b="0" i="0" dirty="0">
                <a:solidFill>
                  <a:srgbClr val="000000"/>
                </a:solidFill>
                <a:effectLst/>
                <a:highlight>
                  <a:srgbClr val="FFFFFF"/>
                </a:highlight>
                <a:latin typeface="Aptos" panose="020B0004020202020204" pitchFamily="34" charset="0"/>
              </a:rPr>
              <a:t>The Academy is an honorific society, the members, called Fellows, of the Academy are selected through a rigorous nomination and review process. </a:t>
            </a:r>
          </a:p>
          <a:p>
            <a:pPr marL="342900" indent="-342900" algn="l">
              <a:buFont typeface="Arial" panose="020B0604020202020204" pitchFamily="34" charset="0"/>
              <a:buChar char="•"/>
            </a:pPr>
            <a:endParaRPr lang="en-US" sz="2000" b="0" i="0"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sz="2000" b="0" i="0" dirty="0">
                <a:solidFill>
                  <a:srgbClr val="000000"/>
                </a:solidFill>
                <a:effectLst/>
                <a:highlight>
                  <a:srgbClr val="FFFFFF"/>
                </a:highlight>
                <a:latin typeface="Aptos" panose="020B0004020202020204" pitchFamily="34" charset="0"/>
              </a:rPr>
              <a:t>Academy Fellows are inducted into the organization for their extraordinary contributions to improve health locally and globally. </a:t>
            </a:r>
          </a:p>
          <a:p>
            <a:pPr marL="342900" indent="-342900" algn="l">
              <a:buFont typeface="Arial" panose="020B0604020202020204" pitchFamily="34" charset="0"/>
              <a:buChar char="•"/>
            </a:pPr>
            <a:endParaRPr lang="en-US" sz="2000" b="0" i="0"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sz="2000" b="0" i="0" dirty="0">
                <a:solidFill>
                  <a:srgbClr val="000000"/>
                </a:solidFill>
                <a:effectLst/>
                <a:highlight>
                  <a:srgbClr val="FFFFFF"/>
                </a:highlight>
                <a:latin typeface="Aptos" panose="020B0004020202020204" pitchFamily="34" charset="0"/>
              </a:rPr>
              <a:t>With more than 3,000 Fellows, the Academy represents nursing’s most accomplished leaders in policy, research, administration, practice, and academia.</a:t>
            </a:r>
            <a:endParaRPr lang="en-US" dirty="0"/>
          </a:p>
          <a:p>
            <a:endParaRPr lang="en-US" dirty="0"/>
          </a:p>
        </p:txBody>
      </p:sp>
    </p:spTree>
    <p:extLst>
      <p:ext uri="{BB962C8B-B14F-4D97-AF65-F5344CB8AC3E}">
        <p14:creationId xmlns:p14="http://schemas.microsoft.com/office/powerpoint/2010/main" val="3242484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6E43-E2AA-0220-54C4-8D93BC7E137A}"/>
              </a:ext>
            </a:extLst>
          </p:cNvPr>
          <p:cNvSpPr>
            <a:spLocks noGrp="1"/>
          </p:cNvSpPr>
          <p:nvPr>
            <p:ph type="title"/>
          </p:nvPr>
        </p:nvSpPr>
        <p:spPr>
          <a:xfrm>
            <a:off x="913773" y="614724"/>
            <a:ext cx="10364451" cy="1596177"/>
          </a:xfrm>
        </p:spPr>
        <p:txBody>
          <a:bodyPr>
            <a:normAutofit/>
          </a:bodyPr>
          <a:lstStyle/>
          <a:p>
            <a:r>
              <a:rPr lang="en-US" sz="2800" b="1" dirty="0">
                <a:solidFill>
                  <a:srgbClr val="3E8482"/>
                </a:solidFill>
                <a:latin typeface="Aptos" panose="020B0004020202020204" pitchFamily="34" charset="0"/>
              </a:rPr>
              <a:t>Fellowship Application OVERVIEW</a:t>
            </a:r>
          </a:p>
        </p:txBody>
      </p:sp>
      <p:pic>
        <p:nvPicPr>
          <p:cNvPr id="5" name="Picture 4">
            <a:extLst>
              <a:ext uri="{FF2B5EF4-FFF2-40B4-BE49-F238E27FC236}">
                <a16:creationId xmlns:a16="http://schemas.microsoft.com/office/drawing/2014/main" id="{03FC38D9-8063-8E52-7004-343B4EEA1FC1}"/>
              </a:ext>
            </a:extLst>
          </p:cNvPr>
          <p:cNvPicPr>
            <a:picLocks noChangeAspect="1"/>
          </p:cNvPicPr>
          <p:nvPr/>
        </p:nvPicPr>
        <p:blipFill>
          <a:blip r:embed="rId2"/>
          <a:srcRect/>
          <a:stretch/>
        </p:blipFill>
        <p:spPr>
          <a:xfrm>
            <a:off x="9570665" y="455083"/>
            <a:ext cx="2211760" cy="319283"/>
          </a:xfrm>
          <a:prstGeom prst="rect">
            <a:avLst/>
          </a:prstGeom>
        </p:spPr>
      </p:pic>
      <p:sp>
        <p:nvSpPr>
          <p:cNvPr id="7" name="TextBox 6">
            <a:extLst>
              <a:ext uri="{FF2B5EF4-FFF2-40B4-BE49-F238E27FC236}">
                <a16:creationId xmlns:a16="http://schemas.microsoft.com/office/drawing/2014/main" id="{1F61E57B-8FFF-9D30-9E45-531BFB461700}"/>
              </a:ext>
            </a:extLst>
          </p:cNvPr>
          <p:cNvSpPr txBox="1"/>
          <p:nvPr/>
        </p:nvSpPr>
        <p:spPr>
          <a:xfrm>
            <a:off x="742271" y="1935780"/>
            <a:ext cx="11203171" cy="4985980"/>
          </a:xfrm>
          <a:prstGeom prst="rect">
            <a:avLst/>
          </a:prstGeom>
          <a:noFill/>
        </p:spPr>
        <p:txBody>
          <a:bodyPr wrap="square" numCol="1" rtlCol="0">
            <a:spAutoFit/>
          </a:bodyPr>
          <a:lstStyle/>
          <a:p>
            <a:pPr algn="l" rtl="0" latinLnBrk="0">
              <a:buFont typeface="Arial" panose="020B0604020202020204" pitchFamily="34" charset="0"/>
              <a:buChar char="•"/>
            </a:pPr>
            <a:r>
              <a:rPr lang="en-US" sz="2000" b="0" i="0" u="none" strike="noStrike" dirty="0">
                <a:solidFill>
                  <a:srgbClr val="000000"/>
                </a:solidFill>
                <a:effectLst/>
                <a:highlight>
                  <a:srgbClr val="FFFFFF"/>
                </a:highlight>
                <a:latin typeface="Aptos" panose="020B0004020202020204" pitchFamily="34" charset="0"/>
              </a:rPr>
              <a:t>The Academy receives Fellowship applications via an online portal - </a:t>
            </a:r>
            <a:r>
              <a:rPr lang="en-US" sz="2000" b="0" i="0" u="none" strike="noStrike" dirty="0">
                <a:solidFill>
                  <a:srgbClr val="000000"/>
                </a:solidFill>
                <a:effectLst/>
                <a:highlight>
                  <a:srgbClr val="FFFFFF"/>
                </a:highlight>
                <a:latin typeface="Aptos" panose="020B0004020202020204" pitchFamily="34" charset="0"/>
                <a:hlinkClick r:id="rId3"/>
              </a:rPr>
              <a:t>www.aannet.org/about/fellowship-application</a:t>
            </a:r>
            <a:r>
              <a:rPr lang="en-US" sz="2000" b="0" i="0" u="none" strike="noStrike" dirty="0">
                <a:solidFill>
                  <a:srgbClr val="000000"/>
                </a:solidFill>
                <a:effectLst/>
                <a:highlight>
                  <a:srgbClr val="FFFFFF"/>
                </a:highlight>
                <a:latin typeface="Aptos" panose="020B0004020202020204" pitchFamily="34" charset="0"/>
              </a:rPr>
              <a:t> </a:t>
            </a:r>
            <a:endParaRPr lang="en-US" sz="2000" b="0" i="0"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endParaRPr lang="en-US" sz="2000" b="0" i="0" u="none" strike="noStrike"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r>
              <a:rPr lang="en-US" sz="2000" b="0" i="0" u="none" strike="noStrike" dirty="0">
                <a:solidFill>
                  <a:srgbClr val="000000"/>
                </a:solidFill>
                <a:effectLst/>
                <a:highlight>
                  <a:srgbClr val="FFFFFF"/>
                </a:highlight>
                <a:latin typeface="Aptos" panose="020B0004020202020204" pitchFamily="34" charset="0"/>
              </a:rPr>
              <a:t>What’s included in application?</a:t>
            </a:r>
          </a:p>
          <a:p>
            <a:pPr lvl="1">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applicant information</a:t>
            </a:r>
          </a:p>
          <a:p>
            <a:pPr lvl="1">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applicant statements</a:t>
            </a:r>
          </a:p>
          <a:p>
            <a:pPr lvl="1">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sponsor information and statements</a:t>
            </a:r>
          </a:p>
          <a:p>
            <a:pPr lvl="1">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applicant’s CV</a:t>
            </a:r>
          </a:p>
          <a:p>
            <a:pPr lvl="1">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$375 application fee</a:t>
            </a:r>
            <a:endParaRPr lang="en-US" b="0" i="0"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endParaRPr lang="en-US" sz="2000" b="0" i="0" u="none" strike="noStrike" dirty="0">
              <a:solidFill>
                <a:srgbClr val="000000"/>
              </a:solidFill>
              <a:effectLst/>
              <a:highlight>
                <a:srgbClr val="FFFFFF"/>
              </a:highlight>
              <a:latin typeface="Aptos" panose="020B0004020202020204" pitchFamily="34" charset="0"/>
            </a:endParaRPr>
          </a:p>
          <a:p>
            <a:pPr algn="l" rtl="0" latinLnBrk="0">
              <a:buFont typeface="Arial" panose="020B0604020202020204" pitchFamily="34" charset="0"/>
              <a:buChar char="•"/>
            </a:pPr>
            <a:r>
              <a:rPr lang="en-US" sz="2000" b="0" i="0" u="none" strike="noStrike" dirty="0">
                <a:solidFill>
                  <a:srgbClr val="000000"/>
                </a:solidFill>
                <a:effectLst/>
                <a:highlight>
                  <a:srgbClr val="FFFFFF"/>
                </a:highlight>
                <a:latin typeface="Aptos" panose="020B0004020202020204" pitchFamily="34" charset="0"/>
              </a:rPr>
              <a:t>Applicants must be sponsored by TWO Regular Fellows (Academy members) in good standing as outlined in the Academy’s bylaws. </a:t>
            </a:r>
          </a:p>
          <a:p>
            <a:pPr lvl="1">
              <a:buFont typeface="Arial" panose="020B0604020202020204" pitchFamily="34" charset="0"/>
              <a:buChar char="•"/>
            </a:pPr>
            <a:r>
              <a:rPr lang="en-US" b="0" i="0" u="none" strike="noStrike" dirty="0">
                <a:solidFill>
                  <a:srgbClr val="000000"/>
                </a:solidFill>
                <a:effectLst/>
                <a:highlight>
                  <a:srgbClr val="FFFFFF"/>
                </a:highlight>
                <a:latin typeface="Aptos" panose="020B0004020202020204" pitchFamily="34" charset="0"/>
              </a:rPr>
              <a:t>At least one sponsor must be a Regular Fellow who holds membership in an American Nurses Association (ANA) Constituent/State Nurses Association (C/SNA) as a full C/SNA ANA member or direct ANA membership through the individual member division of the ANA. </a:t>
            </a:r>
            <a:endParaRPr lang="en-US" b="0" i="0" dirty="0">
              <a:solidFill>
                <a:srgbClr val="000000"/>
              </a:solidFill>
              <a:effectLst/>
              <a:highlight>
                <a:srgbClr val="FFFFFF"/>
              </a:highlight>
              <a:latin typeface="Aptos" panose="020B0004020202020204" pitchFamily="34" charset="0"/>
            </a:endParaRPr>
          </a:p>
          <a:p>
            <a:br>
              <a:rPr lang="en-US" sz="1600" dirty="0"/>
            </a:br>
            <a:endParaRPr lang="en-US" dirty="0"/>
          </a:p>
        </p:txBody>
      </p:sp>
    </p:spTree>
    <p:extLst>
      <p:ext uri="{BB962C8B-B14F-4D97-AF65-F5344CB8AC3E}">
        <p14:creationId xmlns:p14="http://schemas.microsoft.com/office/powerpoint/2010/main" val="3445641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6E43-E2AA-0220-54C4-8D93BC7E137A}"/>
              </a:ext>
            </a:extLst>
          </p:cNvPr>
          <p:cNvSpPr>
            <a:spLocks noGrp="1"/>
          </p:cNvSpPr>
          <p:nvPr>
            <p:ph type="title"/>
          </p:nvPr>
        </p:nvSpPr>
        <p:spPr>
          <a:xfrm>
            <a:off x="913773" y="614724"/>
            <a:ext cx="10364451" cy="1596177"/>
          </a:xfrm>
        </p:spPr>
        <p:txBody>
          <a:bodyPr>
            <a:normAutofit/>
          </a:bodyPr>
          <a:lstStyle/>
          <a:p>
            <a:r>
              <a:rPr lang="en-US" sz="2800" b="1" dirty="0">
                <a:solidFill>
                  <a:srgbClr val="3E8482"/>
                </a:solidFill>
                <a:latin typeface="Aptos" panose="020B0004020202020204" pitchFamily="34" charset="0"/>
              </a:rPr>
              <a:t>APPLICATION Self-assessment</a:t>
            </a:r>
          </a:p>
        </p:txBody>
      </p:sp>
      <p:pic>
        <p:nvPicPr>
          <p:cNvPr id="5" name="Picture 4">
            <a:extLst>
              <a:ext uri="{FF2B5EF4-FFF2-40B4-BE49-F238E27FC236}">
                <a16:creationId xmlns:a16="http://schemas.microsoft.com/office/drawing/2014/main" id="{03FC38D9-8063-8E52-7004-343B4EEA1FC1}"/>
              </a:ext>
            </a:extLst>
          </p:cNvPr>
          <p:cNvPicPr>
            <a:picLocks noChangeAspect="1"/>
          </p:cNvPicPr>
          <p:nvPr/>
        </p:nvPicPr>
        <p:blipFill>
          <a:blip r:embed="rId2"/>
          <a:srcRect/>
          <a:stretch/>
        </p:blipFill>
        <p:spPr>
          <a:xfrm>
            <a:off x="9570665" y="455083"/>
            <a:ext cx="2211760" cy="319283"/>
          </a:xfrm>
          <a:prstGeom prst="rect">
            <a:avLst/>
          </a:prstGeom>
        </p:spPr>
      </p:pic>
      <p:sp>
        <p:nvSpPr>
          <p:cNvPr id="7" name="TextBox 6">
            <a:extLst>
              <a:ext uri="{FF2B5EF4-FFF2-40B4-BE49-F238E27FC236}">
                <a16:creationId xmlns:a16="http://schemas.microsoft.com/office/drawing/2014/main" id="{1F61E57B-8FFF-9D30-9E45-531BFB461700}"/>
              </a:ext>
            </a:extLst>
          </p:cNvPr>
          <p:cNvSpPr txBox="1"/>
          <p:nvPr/>
        </p:nvSpPr>
        <p:spPr>
          <a:xfrm>
            <a:off x="494412" y="1848418"/>
            <a:ext cx="11203171" cy="3970318"/>
          </a:xfrm>
          <a:prstGeom prst="rect">
            <a:avLst/>
          </a:prstGeom>
          <a:noFill/>
        </p:spPr>
        <p:txBody>
          <a:bodyPr wrap="square" numCol="1" rtlCol="0">
            <a:spAutoFit/>
          </a:bodyPr>
          <a:lstStyle/>
          <a:p>
            <a:pPr marL="342900" indent="-342900" algn="l">
              <a:buFont typeface="Arial" panose="020B0604020202020204" pitchFamily="34" charset="0"/>
              <a:buChar char="•"/>
            </a:pPr>
            <a:r>
              <a:rPr lang="en-US" b="0" i="0" dirty="0">
                <a:solidFill>
                  <a:srgbClr val="000000"/>
                </a:solidFill>
                <a:effectLst/>
                <a:highlight>
                  <a:srgbClr val="FFFFFF"/>
                </a:highlight>
                <a:latin typeface="Aptos" panose="020B0004020202020204" pitchFamily="34" charset="0"/>
              </a:rPr>
              <a:t>Assess your impact and hone your responses to the application questions. </a:t>
            </a:r>
          </a:p>
          <a:p>
            <a:pPr marL="342900" indent="-342900" algn="l">
              <a:buFont typeface="Arial" panose="020B0604020202020204" pitchFamily="34" charset="0"/>
              <a:buChar char="•"/>
            </a:pPr>
            <a:endParaRPr lang="en-US" b="0" i="0"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b="0" i="0" dirty="0">
                <a:solidFill>
                  <a:srgbClr val="000000"/>
                </a:solidFill>
                <a:effectLst/>
                <a:highlight>
                  <a:srgbClr val="FFFFFF"/>
                </a:highlight>
                <a:latin typeface="Aptos" panose="020B0004020202020204" pitchFamily="34" charset="0"/>
              </a:rPr>
              <a:t>Summarize your </a:t>
            </a:r>
            <a:r>
              <a:rPr lang="en-US" b="1" i="0" u="sng" dirty="0">
                <a:solidFill>
                  <a:srgbClr val="000000"/>
                </a:solidFill>
                <a:effectLst/>
                <a:highlight>
                  <a:srgbClr val="FFFFFF"/>
                </a:highlight>
                <a:latin typeface="Aptos" panose="020B0004020202020204" pitchFamily="34" charset="0"/>
              </a:rPr>
              <a:t>significant individual contributions </a:t>
            </a:r>
            <a:r>
              <a:rPr lang="en-US" b="0" i="0" dirty="0">
                <a:solidFill>
                  <a:srgbClr val="000000"/>
                </a:solidFill>
                <a:effectLst/>
                <a:highlight>
                  <a:srgbClr val="FFFFFF"/>
                </a:highlight>
                <a:latin typeface="Aptos" panose="020B0004020202020204" pitchFamily="34" charset="0"/>
              </a:rPr>
              <a:t>on the national/international level or describe a state/regional effort demonstrating potential for scalable impact </a:t>
            </a:r>
          </a:p>
          <a:p>
            <a:pPr marL="342900" indent="-342900" algn="l">
              <a:buFont typeface="Arial" panose="020B0604020202020204" pitchFamily="34" charset="0"/>
              <a:buChar char="•"/>
            </a:pPr>
            <a:endParaRPr lang="en-US" b="0" i="0"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b="0" i="0" dirty="0">
                <a:solidFill>
                  <a:srgbClr val="000000"/>
                </a:solidFill>
                <a:effectLst/>
                <a:highlight>
                  <a:srgbClr val="FFFFFF"/>
                </a:highlight>
                <a:latin typeface="Aptos" panose="020B0004020202020204" pitchFamily="34" charset="0"/>
              </a:rPr>
              <a:t>Briefly describe the </a:t>
            </a:r>
            <a:r>
              <a:rPr lang="en-US" b="1" i="0" u="sng" dirty="0">
                <a:solidFill>
                  <a:srgbClr val="000000"/>
                </a:solidFill>
                <a:effectLst/>
                <a:highlight>
                  <a:srgbClr val="FFFFFF"/>
                </a:highlight>
                <a:latin typeface="Aptos" panose="020B0004020202020204" pitchFamily="34" charset="0"/>
              </a:rPr>
              <a:t>substantive, sustained, and outstanding impact of your contribution </a:t>
            </a:r>
            <a:r>
              <a:rPr lang="en-US" b="0" i="0" dirty="0">
                <a:solidFill>
                  <a:srgbClr val="000000"/>
                </a:solidFill>
                <a:effectLst/>
                <a:highlight>
                  <a:srgbClr val="FFFFFF"/>
                </a:highlight>
                <a:latin typeface="Aptos" panose="020B0004020202020204" pitchFamily="34" charset="0"/>
              </a:rPr>
              <a:t>that is the focus for this application; include your potential for significant continuing contributions in this area to health or health care. Be as specific as possible, providing data to support the impact of your work. Ensure that information listed in your CV aligns with the description provided. </a:t>
            </a:r>
          </a:p>
          <a:p>
            <a:pPr marL="342900" indent="-342900" algn="l">
              <a:buFont typeface="Arial" panose="020B0604020202020204" pitchFamily="34" charset="0"/>
              <a:buChar char="•"/>
            </a:pPr>
            <a:endParaRPr lang="en-US" b="0" i="0"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b="0" i="0" dirty="0">
                <a:solidFill>
                  <a:srgbClr val="000000"/>
                </a:solidFill>
                <a:effectLst/>
                <a:highlight>
                  <a:srgbClr val="FFFFFF"/>
                </a:highlight>
                <a:latin typeface="Aptos" panose="020B0004020202020204" pitchFamily="34" charset="0"/>
              </a:rPr>
              <a:t>How does your significant contribution(s) advance the mission of the American Academy of Nursing to "Improve health and achieve health equity by impacting policy through nursing leadership, innovation, and science</a:t>
            </a:r>
            <a:r>
              <a:rPr lang="en-US" dirty="0">
                <a:solidFill>
                  <a:srgbClr val="000000"/>
                </a:solidFill>
                <a:highlight>
                  <a:srgbClr val="FFFFFF"/>
                </a:highlight>
                <a:latin typeface="Aptos" panose="020B0004020202020204" pitchFamily="34" charset="0"/>
              </a:rPr>
              <a:t>.”?</a:t>
            </a:r>
            <a:br>
              <a:rPr lang="en-US" sz="1600" dirty="0">
                <a:latin typeface="Aptos" panose="020B0004020202020204" pitchFamily="34" charset="0"/>
              </a:rPr>
            </a:br>
            <a:endParaRPr lang="en-US" dirty="0">
              <a:latin typeface="Aptos" panose="020B0004020202020204" pitchFamily="34" charset="0"/>
            </a:endParaRPr>
          </a:p>
        </p:txBody>
      </p:sp>
    </p:spTree>
    <p:extLst>
      <p:ext uri="{BB962C8B-B14F-4D97-AF65-F5344CB8AC3E}">
        <p14:creationId xmlns:p14="http://schemas.microsoft.com/office/powerpoint/2010/main" val="4238875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86E43-E2AA-0220-54C4-8D93BC7E137A}"/>
              </a:ext>
            </a:extLst>
          </p:cNvPr>
          <p:cNvSpPr>
            <a:spLocks noGrp="1"/>
          </p:cNvSpPr>
          <p:nvPr>
            <p:ph type="title"/>
          </p:nvPr>
        </p:nvSpPr>
        <p:spPr>
          <a:xfrm>
            <a:off x="913773" y="614724"/>
            <a:ext cx="10364451" cy="1596177"/>
          </a:xfrm>
        </p:spPr>
        <p:txBody>
          <a:bodyPr>
            <a:normAutofit/>
          </a:bodyPr>
          <a:lstStyle/>
          <a:p>
            <a:r>
              <a:rPr lang="en-US" sz="2800" b="1" dirty="0">
                <a:solidFill>
                  <a:srgbClr val="3E8482"/>
                </a:solidFill>
                <a:latin typeface="Aptos" panose="020B0004020202020204" pitchFamily="34" charset="0"/>
              </a:rPr>
              <a:t>Criterion for selection of fellows</a:t>
            </a:r>
          </a:p>
        </p:txBody>
      </p:sp>
      <p:pic>
        <p:nvPicPr>
          <p:cNvPr id="5" name="Picture 4">
            <a:extLst>
              <a:ext uri="{FF2B5EF4-FFF2-40B4-BE49-F238E27FC236}">
                <a16:creationId xmlns:a16="http://schemas.microsoft.com/office/drawing/2014/main" id="{03FC38D9-8063-8E52-7004-343B4EEA1FC1}"/>
              </a:ext>
            </a:extLst>
          </p:cNvPr>
          <p:cNvPicPr>
            <a:picLocks noChangeAspect="1"/>
          </p:cNvPicPr>
          <p:nvPr/>
        </p:nvPicPr>
        <p:blipFill>
          <a:blip r:embed="rId2"/>
          <a:srcRect/>
          <a:stretch/>
        </p:blipFill>
        <p:spPr>
          <a:xfrm>
            <a:off x="9570665" y="455083"/>
            <a:ext cx="2211760" cy="319283"/>
          </a:xfrm>
          <a:prstGeom prst="rect">
            <a:avLst/>
          </a:prstGeom>
        </p:spPr>
      </p:pic>
      <p:sp>
        <p:nvSpPr>
          <p:cNvPr id="7" name="TextBox 6">
            <a:extLst>
              <a:ext uri="{FF2B5EF4-FFF2-40B4-BE49-F238E27FC236}">
                <a16:creationId xmlns:a16="http://schemas.microsoft.com/office/drawing/2014/main" id="{1F61E57B-8FFF-9D30-9E45-531BFB461700}"/>
              </a:ext>
            </a:extLst>
          </p:cNvPr>
          <p:cNvSpPr txBox="1"/>
          <p:nvPr/>
        </p:nvSpPr>
        <p:spPr>
          <a:xfrm>
            <a:off x="494412" y="1867273"/>
            <a:ext cx="11203171" cy="3693319"/>
          </a:xfrm>
          <a:prstGeom prst="rect">
            <a:avLst/>
          </a:prstGeom>
          <a:noFill/>
        </p:spPr>
        <p:txBody>
          <a:bodyPr wrap="square" numCol="1" rtlCol="0">
            <a:spAutoFit/>
          </a:bodyPr>
          <a:lstStyle/>
          <a:p>
            <a:pPr marL="342900" indent="-342900" algn="l">
              <a:buFont typeface="Arial" panose="020B0604020202020204" pitchFamily="34" charset="0"/>
              <a:buChar char="•"/>
            </a:pPr>
            <a:r>
              <a:rPr lang="en-US" sz="2000" b="0" i="0" u="none" strike="noStrike" dirty="0">
                <a:solidFill>
                  <a:srgbClr val="000000"/>
                </a:solidFill>
                <a:effectLst/>
                <a:highlight>
                  <a:srgbClr val="FFFFFF"/>
                </a:highlight>
                <a:latin typeface="Aptos" panose="020B0004020202020204" pitchFamily="34" charset="0"/>
              </a:rPr>
              <a:t>Specific evidence of your substantive, sustained, and outstanding contribution to health or health care at the national/international level or state/regional work demonstrating potential for scalable impact.  </a:t>
            </a:r>
          </a:p>
          <a:p>
            <a:pPr marL="342900" indent="-342900" algn="l">
              <a:buFont typeface="Arial" panose="020B0604020202020204" pitchFamily="34" charset="0"/>
              <a:buChar char="•"/>
            </a:pPr>
            <a:endParaRPr lang="en-US" sz="2000" b="0" i="0" u="none" strike="noStrike"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sz="2000" b="0" i="0" u="none" strike="noStrike" dirty="0">
                <a:solidFill>
                  <a:srgbClr val="000000"/>
                </a:solidFill>
                <a:effectLst/>
                <a:highlight>
                  <a:srgbClr val="FFFFFF"/>
                </a:highlight>
                <a:latin typeface="Aptos" panose="020B0004020202020204" pitchFamily="34" charset="0"/>
              </a:rPr>
              <a:t>Data should be provided to support the impact of your work. </a:t>
            </a:r>
          </a:p>
          <a:p>
            <a:pPr marL="342900" indent="-342900" algn="l">
              <a:buFont typeface="Arial" panose="020B0604020202020204" pitchFamily="34" charset="0"/>
              <a:buChar char="•"/>
            </a:pPr>
            <a:endParaRPr lang="en-US" sz="2000" b="0" i="0" u="none" strike="noStrike" dirty="0">
              <a:solidFill>
                <a:srgbClr val="000000"/>
              </a:solidFill>
              <a:effectLst/>
              <a:highlight>
                <a:srgbClr val="FFFFFF"/>
              </a:highlight>
              <a:latin typeface="Aptos" panose="020B0004020202020204" pitchFamily="34" charset="0"/>
            </a:endParaRPr>
          </a:p>
          <a:p>
            <a:pPr marL="342900" indent="-342900" algn="l">
              <a:buFont typeface="Arial" panose="020B0604020202020204" pitchFamily="34" charset="0"/>
              <a:buChar char="•"/>
            </a:pPr>
            <a:r>
              <a:rPr lang="en-US" sz="2000" b="0" i="0" u="none" strike="noStrike" dirty="0">
                <a:solidFill>
                  <a:srgbClr val="000000"/>
                </a:solidFill>
                <a:effectLst/>
                <a:highlight>
                  <a:srgbClr val="FFFFFF"/>
                </a:highlight>
                <a:latin typeface="Aptos" panose="020B0004020202020204" pitchFamily="34" charset="0"/>
              </a:rPr>
              <a:t>Area(s) of impact may include service, practice, education, advocacy, policy, government, military, research, or other. </a:t>
            </a:r>
          </a:p>
          <a:p>
            <a:pPr marL="800100" lvl="1" indent="-342900">
              <a:buFont typeface="Arial" panose="020B0604020202020204" pitchFamily="34" charset="0"/>
              <a:buChar char="•"/>
            </a:pPr>
            <a:r>
              <a:rPr lang="en-US" sz="2000" b="0" i="0" u="none" strike="noStrike" dirty="0">
                <a:solidFill>
                  <a:srgbClr val="000000"/>
                </a:solidFill>
                <a:effectLst/>
                <a:highlight>
                  <a:srgbClr val="FFFFFF"/>
                </a:highlight>
                <a:latin typeface="Aptos" panose="020B0004020202020204" pitchFamily="34" charset="0"/>
              </a:rPr>
              <a:t>Note, you do not need to demonstrate impact in all areas, it is best to focus on your primary and secondary (if applicable) area(s).</a:t>
            </a:r>
            <a:endParaRPr lang="en-US" sz="2000" b="0" i="0" dirty="0">
              <a:solidFill>
                <a:srgbClr val="000000"/>
              </a:solidFill>
              <a:effectLst/>
              <a:highlight>
                <a:srgbClr val="FFFFFF"/>
              </a:highlight>
              <a:latin typeface="Aptos" panose="020B0004020202020204" pitchFamily="34" charset="0"/>
            </a:endParaRPr>
          </a:p>
          <a:p>
            <a:br>
              <a:rPr lang="en-US" sz="1600" dirty="0"/>
            </a:br>
            <a:endParaRPr lang="en-US" dirty="0"/>
          </a:p>
        </p:txBody>
      </p:sp>
    </p:spTree>
    <p:extLst>
      <p:ext uri="{BB962C8B-B14F-4D97-AF65-F5344CB8AC3E}">
        <p14:creationId xmlns:p14="http://schemas.microsoft.com/office/powerpoint/2010/main" val="3840676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dlc_DocId xmlns="483ddff2-9b2b-4368-b8cd-378ac60c41e5">AQU3VKAFUFY6-1122734786-6633</_dlc_DocId>
    <lcf76f155ced4ddcb4097134ff3c332f xmlns="92e59a20-5218-4492-927d-8c27d1e5c951">
      <Terms xmlns="http://schemas.microsoft.com/office/infopath/2007/PartnerControls"/>
    </lcf76f155ced4ddcb4097134ff3c332f>
    <TaxCatchAll xmlns="483ddff2-9b2b-4368-b8cd-378ac60c41e5" xsi:nil="true"/>
    <_dlc_DocIdUrl xmlns="483ddff2-9b2b-4368-b8cd-378ac60c41e5">
      <Url>https://amr.sharepoint.com/sites/amrfiles/_layouts/15/DocIdRedir.aspx?ID=AQU3VKAFUFY6-1122734786-6633</Url>
      <Description>AQU3VKAFUFY6-1122734786-6633</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5E86B90CE70BEC4BB5C6A7B70DC75F18" ma:contentTypeVersion="17" ma:contentTypeDescription="Create a new document." ma:contentTypeScope="" ma:versionID="e2d4605d6bdcc30106cc047ef6f9daa9">
  <xsd:schema xmlns:xsd="http://www.w3.org/2001/XMLSchema" xmlns:xs="http://www.w3.org/2001/XMLSchema" xmlns:p="http://schemas.microsoft.com/office/2006/metadata/properties" xmlns:ns2="483ddff2-9b2b-4368-b8cd-378ac60c41e5" xmlns:ns3="92e59a20-5218-4492-927d-8c27d1e5c951" targetNamespace="http://schemas.microsoft.com/office/2006/metadata/properties" ma:root="true" ma:fieldsID="001b5f41f510f139b292c96db70c89ab" ns2:_="" ns3:_="">
    <xsd:import namespace="483ddff2-9b2b-4368-b8cd-378ac60c41e5"/>
    <xsd:import namespace="92e59a20-5218-4492-927d-8c27d1e5c951"/>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AutoKeyPoints" minOccurs="0"/>
                <xsd:element ref="ns3:MediaServiceKeyPoints" minOccurs="0"/>
                <xsd:element ref="ns3:MediaLengthInSeconds" minOccurs="0"/>
                <xsd:element ref="ns3:MediaServiceDateTaken"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Location" minOccurs="0"/>
                <xsd:element ref="ns2:SharedWithUsers" minOccurs="0"/>
                <xsd:element ref="ns2:SharedWithDetail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3ddff2-9b2b-4368-b8cd-378ac60c41e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19" nillable="true" ma:displayName="Taxonomy Catch All Column" ma:hidden="true" ma:list="{39be6f66-3e0c-428f-969d-6094a384d721}" ma:internalName="TaxCatchAll" ma:showField="CatchAllData" ma:web="483ddff2-9b2b-4368-b8cd-378ac60c41e5">
      <xsd:complexType>
        <xsd:complexContent>
          <xsd:extension base="dms:MultiChoiceLookup">
            <xsd:sequence>
              <xsd:element name="Value" type="dms:Lookup" maxOccurs="unbounded" minOccurs="0" nillable="true"/>
            </xsd:sequence>
          </xsd:extension>
        </xsd:complexContent>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2e59a20-5218-4492-927d-8c27d1e5c951"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6" nillable="true" ma:displayName="MediaServiceDateTaken" ma:hidden="true" ma:internalName="MediaServiceDateTake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82455f3-2cb7-495f-aa72-87a21e17d258" ma:termSetId="09814cd3-568e-fe90-9814-8d621ff8fb84" ma:anchorId="fba54fb3-c3e1-fe81-a776-ca4b69148c4d" ma:open="true" ma:isKeyword="false">
      <xsd:complexType>
        <xsd:sequence>
          <xsd:element ref="pc:Terms" minOccurs="0" maxOccurs="1"/>
        </xsd:sequence>
      </xsd:complex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element name="MediaServiceLocation" ma:index="23" nillable="true" ma:displayName="Location" ma:internalName="MediaServiceLocation" ma:readOnly="true">
      <xsd:simpleType>
        <xsd:restriction base="dms:Text"/>
      </xsd:simple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8D90CAD-1E08-493A-BB22-324A39D86B3D}">
  <ds:schemaRefs>
    <ds:schemaRef ds:uri="http://schemas.microsoft.com/sharepoint/events"/>
    <ds:schemaRef ds:uri="http://www.w3.org/2000/xmlns/"/>
  </ds:schemaRefs>
</ds:datastoreItem>
</file>

<file path=customXml/itemProps2.xml><?xml version="1.0" encoding="utf-8"?>
<ds:datastoreItem xmlns:ds="http://schemas.openxmlformats.org/officeDocument/2006/customXml" ds:itemID="{6FDFDF38-57A9-4325-AEF6-CB77078E3013}">
  <ds:schemaRefs>
    <ds:schemaRef ds:uri="http://schemas.microsoft.com/sharepoint/v3/contenttype/forms"/>
  </ds:schemaRefs>
</ds:datastoreItem>
</file>

<file path=customXml/itemProps3.xml><?xml version="1.0" encoding="utf-8"?>
<ds:datastoreItem xmlns:ds="http://schemas.openxmlformats.org/officeDocument/2006/customXml" ds:itemID="{07E27B29-546C-412D-ABCE-96483014AD3F}">
  <ds:schemaRefs>
    <ds:schemaRef ds:uri="http://schemas.microsoft.com/office/2006/metadata/properties"/>
    <ds:schemaRef ds:uri="http://www.w3.org/2000/xmlns/"/>
    <ds:schemaRef ds:uri="483ddff2-9b2b-4368-b8cd-378ac60c41e5"/>
    <ds:schemaRef ds:uri="92e59a20-5218-4492-927d-8c27d1e5c951"/>
    <ds:schemaRef ds:uri="http://schemas.microsoft.com/office/infopath/2007/PartnerControls"/>
    <ds:schemaRef ds:uri="http://www.w3.org/2001/XMLSchema-instance"/>
  </ds:schemaRefs>
</ds:datastoreItem>
</file>

<file path=customXml/itemProps4.xml><?xml version="1.0" encoding="utf-8"?>
<ds:datastoreItem xmlns:ds="http://schemas.openxmlformats.org/officeDocument/2006/customXml" ds:itemID="{AE23686A-83E3-4365-A503-685DEF79A1A9}">
  <ds:schemaRefs>
    <ds:schemaRef ds:uri="http://schemas.microsoft.com/office/2006/metadata/contentType"/>
    <ds:schemaRef ds:uri="http://schemas.microsoft.com/office/2006/metadata/properties/metaAttributes"/>
    <ds:schemaRef ds:uri="http://www.w3.org/2000/xmlns/"/>
    <ds:schemaRef ds:uri="http://www.w3.org/2001/XMLSchema"/>
    <ds:schemaRef ds:uri="483ddff2-9b2b-4368-b8cd-378ac60c41e5"/>
    <ds:schemaRef ds:uri="92e59a20-5218-4492-927d-8c27d1e5c951"/>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209</TotalTime>
  <Words>1921</Words>
  <Application>Microsoft Office PowerPoint</Application>
  <PresentationFormat>Widescreen</PresentationFormat>
  <Paragraphs>160</Paragraphs>
  <Slides>20</Slides>
  <Notes>3</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20</vt:i4>
      </vt:variant>
    </vt:vector>
  </HeadingPairs>
  <TitlesOfParts>
    <vt:vector size="32" baseType="lpstr">
      <vt:lpstr>Aptos</vt:lpstr>
      <vt:lpstr>Aptos Display</vt:lpstr>
      <vt:lpstr>Arial</vt:lpstr>
      <vt:lpstr>Calibri</vt:lpstr>
      <vt:lpstr>Calibri Light</vt:lpstr>
      <vt:lpstr>Sitka Small</vt:lpstr>
      <vt:lpstr>Tw Cen MT</vt:lpstr>
      <vt:lpstr>Office Theme</vt:lpstr>
      <vt:lpstr>Droplet</vt:lpstr>
      <vt:lpstr>Office Theme</vt:lpstr>
      <vt:lpstr>1_Office Theme</vt:lpstr>
      <vt:lpstr>Office Theme</vt:lpstr>
      <vt:lpstr>Applying for Fellowship in the American Academy of Nursing</vt:lpstr>
      <vt:lpstr> </vt:lpstr>
      <vt:lpstr>JOIN US!</vt:lpstr>
      <vt:lpstr>Session overview</vt:lpstr>
      <vt:lpstr>Today’s presenters and contributors</vt:lpstr>
      <vt:lpstr>American academy of nursing (AAN)  Julie Fairman PhD, RN, FAAN Academy Living Legend</vt:lpstr>
      <vt:lpstr>Fellowship Application OVERVIEW</vt:lpstr>
      <vt:lpstr>APPLICATION Self-assessment</vt:lpstr>
      <vt:lpstr>Criterion for selection of fellows</vt:lpstr>
      <vt:lpstr>timeline</vt:lpstr>
      <vt:lpstr> Reflections from The Fellow Selection Committee  Judy Beal, DNSC, RN, FNAP, RWJF Executive Nurse fellow Alum Simmons university </vt:lpstr>
      <vt:lpstr>Reflections from The Fellow Selection Committee</vt:lpstr>
      <vt:lpstr>REFLECTIONS ON MY FELLOWSHIP JOURNEY</vt:lpstr>
      <vt:lpstr>Reflections on My Fellowship Journey:   What led you to apply at that time?  How did you select your sponsors &amp; work with them?  Suggestions for those considering application </vt:lpstr>
      <vt:lpstr>Q&amp;A</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for Fellowship in the American Academy of Nursing</dc:title>
  <dc:creator>Tracy Tucker</dc:creator>
  <cp:lastModifiedBy>Tracy Tucker</cp:lastModifiedBy>
  <cp:revision>8</cp:revision>
  <dcterms:created xsi:type="dcterms:W3CDTF">2024-08-26T12:47:15Z</dcterms:created>
  <dcterms:modified xsi:type="dcterms:W3CDTF">2024-09-18T21:42:23Z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0x0101005E86B90CE70BEC4BB5C6A7B70DC75F18</vt:lpwstr>
  </property>
  <property fmtid="{D5CDD505-2E9C-101B-9397-08002B2CF9AE}" pid="3" name="_dlc_DocIdItemGuid">
    <vt:lpwstr>f97044d3-12a0-4494-8101-a9ff546bdefd</vt:lpwstr>
  </property>
  <property fmtid="{D5CDD505-2E9C-101B-9397-08002B2CF9AE}" pid="4" name="MediaServiceImageTags">
    <vt:lpwstr/>
  </property>
</Properties>
</file>